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PT Sans Narrow"/>
      <p:regular r:id="rId27"/>
      <p:bold r:id="rId28"/>
    </p:embeddedFont>
    <p:embeddedFont>
      <p:font typeface="Open Sans SemiBold"/>
      <p:regular r:id="rId29"/>
      <p:bold r:id="rId30"/>
      <p:italic r:id="rId31"/>
      <p:boldItalic r:id="rId32"/>
    </p:embeddedFont>
    <p:embeddedFont>
      <p:font typeface="Quattrocento Sans"/>
      <p:regular r:id="rId33"/>
      <p:bold r:id="rId34"/>
      <p:italic r:id="rId35"/>
      <p:boldItalic r:id="rId36"/>
    </p:embeddedFon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A8BA250-2510-4D89-B75F-76C74B05B874}">
  <a:tblStyle styleId="{7A8BA250-2510-4D89-B75F-76C74B05B87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20" Type="http://schemas.openxmlformats.org/officeDocument/2006/relationships/slide" Target="slides/slide14.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6.xml"/><Relationship Id="rId44" Type="http://schemas.openxmlformats.org/officeDocument/2006/relationships/font" Target="fonts/OpenSans-boldItalic.fntdata"/><Relationship Id="rId21" Type="http://schemas.openxmlformats.org/officeDocument/2006/relationships/slide" Target="slides/slide15.xml"/><Relationship Id="rId43"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TSansNarrow-bold.fntdata"/><Relationship Id="rId27" Type="http://schemas.openxmlformats.org/officeDocument/2006/relationships/font" Target="fonts/PTSansNarrow-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SemiBol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SemiBold-italic.fntdata"/><Relationship Id="rId30" Type="http://schemas.openxmlformats.org/officeDocument/2006/relationships/font" Target="fonts/OpenSansSemiBold-bold.fntdata"/><Relationship Id="rId11" Type="http://schemas.openxmlformats.org/officeDocument/2006/relationships/slide" Target="slides/slide5.xml"/><Relationship Id="rId33" Type="http://schemas.openxmlformats.org/officeDocument/2006/relationships/font" Target="fonts/QuattrocentoSans-regular.fntdata"/><Relationship Id="rId10" Type="http://schemas.openxmlformats.org/officeDocument/2006/relationships/slide" Target="slides/slide4.xml"/><Relationship Id="rId32" Type="http://schemas.openxmlformats.org/officeDocument/2006/relationships/font" Target="fonts/OpenSansSemiBold-boldItalic.fntdata"/><Relationship Id="rId13" Type="http://schemas.openxmlformats.org/officeDocument/2006/relationships/slide" Target="slides/slide7.xml"/><Relationship Id="rId35" Type="http://schemas.openxmlformats.org/officeDocument/2006/relationships/font" Target="fonts/QuattrocentoSans-italic.fntdata"/><Relationship Id="rId12" Type="http://schemas.openxmlformats.org/officeDocument/2006/relationships/slide" Target="slides/slide6.xml"/><Relationship Id="rId34" Type="http://schemas.openxmlformats.org/officeDocument/2006/relationships/font" Target="fonts/QuattrocentoSans-bold.fntdata"/><Relationship Id="rId15" Type="http://schemas.openxmlformats.org/officeDocument/2006/relationships/slide" Target="slides/slide9.xml"/><Relationship Id="rId37" Type="http://schemas.openxmlformats.org/officeDocument/2006/relationships/font" Target="fonts/OpenSansLight-regular.fntdata"/><Relationship Id="rId14" Type="http://schemas.openxmlformats.org/officeDocument/2006/relationships/slide" Target="slides/slide8.xml"/><Relationship Id="rId36" Type="http://schemas.openxmlformats.org/officeDocument/2006/relationships/font" Target="fonts/QuattrocentoSans-boldItalic.fntdata"/><Relationship Id="rId17" Type="http://schemas.openxmlformats.org/officeDocument/2006/relationships/slide" Target="slides/slide11.xml"/><Relationship Id="rId39" Type="http://schemas.openxmlformats.org/officeDocument/2006/relationships/font" Target="fonts/OpenSansLight-italic.fntdata"/><Relationship Id="rId16" Type="http://schemas.openxmlformats.org/officeDocument/2006/relationships/slide" Target="slides/slide10.xml"/><Relationship Id="rId38" Type="http://schemas.openxmlformats.org/officeDocument/2006/relationships/font" Target="fonts/OpenSansLight-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e02dd11f1_1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de02dd11f1_1_3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9f80d89a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81" name="Google Shape;181;g119f80d89a6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19f80d89a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96" name="Google Shape;196;g119f80d89a6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185e2e9b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685800" rtl="0" algn="l">
              <a:lnSpc>
                <a:spcPct val="115000"/>
              </a:lnSpc>
              <a:spcBef>
                <a:spcPts val="0"/>
              </a:spcBef>
              <a:spcAft>
                <a:spcPts val="0"/>
              </a:spcAft>
              <a:buNone/>
            </a:pPr>
            <a:r>
              <a:t/>
            </a:r>
            <a:endParaRPr>
              <a:solidFill>
                <a:schemeClr val="dk1"/>
              </a:solidFill>
            </a:endParaRPr>
          </a:p>
        </p:txBody>
      </p:sp>
      <p:sp>
        <p:nvSpPr>
          <p:cNvPr id="211" name="Google Shape;211;g1185e2e9b8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19f80d89a6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685800" rtl="0" algn="l">
              <a:lnSpc>
                <a:spcPct val="115000"/>
              </a:lnSpc>
              <a:spcBef>
                <a:spcPts val="0"/>
              </a:spcBef>
              <a:spcAft>
                <a:spcPts val="0"/>
              </a:spcAft>
              <a:buNone/>
            </a:pPr>
            <a:r>
              <a:t/>
            </a:r>
            <a:endParaRPr>
              <a:solidFill>
                <a:schemeClr val="dk1"/>
              </a:solidFill>
            </a:endParaRPr>
          </a:p>
        </p:txBody>
      </p:sp>
      <p:sp>
        <p:nvSpPr>
          <p:cNvPr id="218" name="Google Shape;218;g119f80d89a6_0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1985d2fe7a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1985d2fe7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1" marL="914400" rtl="0" algn="l">
              <a:lnSpc>
                <a:spcPct val="90000"/>
              </a:lnSpc>
              <a:spcBef>
                <a:spcPts val="0"/>
              </a:spcBef>
              <a:spcAft>
                <a:spcPts val="0"/>
              </a:spcAft>
              <a:buClr>
                <a:schemeClr val="dk1"/>
              </a:buClr>
              <a:buSzPts val="1300"/>
              <a:buChar char="○"/>
            </a:pPr>
            <a:r>
              <a:rPr b="1" i="1" lang="en" sz="1300">
                <a:solidFill>
                  <a:schemeClr val="dk1"/>
                </a:solidFill>
                <a:latin typeface="Open Sans"/>
                <a:ea typeface="Open Sans"/>
                <a:cs typeface="Open Sans"/>
                <a:sym typeface="Open Sans"/>
              </a:rPr>
              <a:t>Recommendation 1.1:</a:t>
            </a:r>
            <a:r>
              <a:rPr i="1" lang="en" sz="1300">
                <a:solidFill>
                  <a:schemeClr val="dk1"/>
                </a:solidFill>
                <a:latin typeface="Open Sans"/>
                <a:ea typeface="Open Sans"/>
                <a:cs typeface="Open Sans"/>
                <a:sym typeface="Open Sans"/>
              </a:rPr>
              <a:t> Balance long-term ecological considerations with short-term economic returns by avoiding tradeoffs and diversifying direct and indirect incentives.</a:t>
            </a:r>
            <a:endParaRPr i="1" sz="1300">
              <a:solidFill>
                <a:schemeClr val="dk1"/>
              </a:solidFill>
              <a:latin typeface="Open Sans"/>
              <a:ea typeface="Open Sans"/>
              <a:cs typeface="Open Sans"/>
              <a:sym typeface="Open Sans"/>
            </a:endParaRPr>
          </a:p>
          <a:p>
            <a:pPr indent="0" lvl="0" marL="914400" rtl="0" algn="l">
              <a:lnSpc>
                <a:spcPct val="90000"/>
              </a:lnSpc>
              <a:spcBef>
                <a:spcPts val="0"/>
              </a:spcBef>
              <a:spcAft>
                <a:spcPts val="0"/>
              </a:spcAft>
              <a:buClr>
                <a:schemeClr val="dk1"/>
              </a:buClr>
              <a:buSzPts val="1100"/>
              <a:buFont typeface="Arial"/>
              <a:buNone/>
            </a:pPr>
            <a:r>
              <a:t/>
            </a:r>
            <a:endParaRPr i="1" sz="1300">
              <a:solidFill>
                <a:schemeClr val="dk1"/>
              </a:solidFill>
              <a:latin typeface="Open Sans"/>
              <a:ea typeface="Open Sans"/>
              <a:cs typeface="Open Sans"/>
              <a:sym typeface="Open Sans"/>
            </a:endParaRPr>
          </a:p>
          <a:p>
            <a:pPr indent="-311150" lvl="1" marL="914400" rtl="0" algn="l">
              <a:lnSpc>
                <a:spcPct val="90000"/>
              </a:lnSpc>
              <a:spcBef>
                <a:spcPts val="0"/>
              </a:spcBef>
              <a:spcAft>
                <a:spcPts val="0"/>
              </a:spcAft>
              <a:buClr>
                <a:schemeClr val="dk1"/>
              </a:buClr>
              <a:buSzPts val="1300"/>
              <a:buChar char="○"/>
            </a:pPr>
            <a:r>
              <a:rPr b="1" i="1" lang="en" sz="1300">
                <a:solidFill>
                  <a:schemeClr val="dk1"/>
                </a:solidFill>
                <a:latin typeface="Open Sans"/>
                <a:ea typeface="Open Sans"/>
                <a:cs typeface="Open Sans"/>
                <a:sym typeface="Open Sans"/>
              </a:rPr>
              <a:t>Recommendation 1.2:</a:t>
            </a:r>
            <a:r>
              <a:rPr i="1" lang="en" sz="1300">
                <a:solidFill>
                  <a:schemeClr val="dk1"/>
                </a:solidFill>
                <a:latin typeface="Open Sans"/>
                <a:ea typeface="Open Sans"/>
                <a:cs typeface="Open Sans"/>
                <a:sym typeface="Open Sans"/>
              </a:rPr>
              <a:t> Promote ecosystem service provisioning on smaller scales (e.g. the household, farm, or community) to illustrate value, ensure long-term sustainability, and maintain local stakeholder participation.</a:t>
            </a:r>
            <a:endParaRPr i="1" sz="13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1a1081194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1a1081194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1" marL="914400" rtl="0" algn="l">
              <a:lnSpc>
                <a:spcPct val="90000"/>
              </a:lnSpc>
              <a:spcBef>
                <a:spcPts val="0"/>
              </a:spcBef>
              <a:spcAft>
                <a:spcPts val="0"/>
              </a:spcAft>
              <a:buClr>
                <a:schemeClr val="dk1"/>
              </a:buClr>
              <a:buSzPts val="1300"/>
              <a:buChar char="○"/>
            </a:pPr>
            <a:r>
              <a:rPr b="1" i="1" lang="en" sz="1300">
                <a:solidFill>
                  <a:schemeClr val="dk1"/>
                </a:solidFill>
                <a:latin typeface="Open Sans"/>
                <a:ea typeface="Open Sans"/>
                <a:cs typeface="Open Sans"/>
                <a:sym typeface="Open Sans"/>
              </a:rPr>
              <a:t>Recommendation 2.1:</a:t>
            </a:r>
            <a:r>
              <a:rPr i="1" lang="en" sz="1300">
                <a:solidFill>
                  <a:schemeClr val="dk1"/>
                </a:solidFill>
                <a:latin typeface="Open Sans"/>
                <a:ea typeface="Open Sans"/>
                <a:cs typeface="Open Sans"/>
                <a:sym typeface="Open Sans"/>
              </a:rPr>
              <a:t> </a:t>
            </a:r>
            <a:r>
              <a:rPr i="1" lang="en" sz="1300">
                <a:solidFill>
                  <a:schemeClr val="dk1"/>
                </a:solidFill>
                <a:latin typeface="Times New Roman"/>
                <a:ea typeface="Times New Roman"/>
                <a:cs typeface="Times New Roman"/>
                <a:sym typeface="Times New Roman"/>
              </a:rPr>
              <a:t>Conduct an expert panel of the strategic ecosystem services priorities for the region and compare to IPBES priorities for the Americas to assess gaps and opportunities for cross-scalar synergies.</a:t>
            </a:r>
            <a:endParaRPr i="1" sz="1300">
              <a:solidFill>
                <a:schemeClr val="dk1"/>
              </a:solidFill>
              <a:latin typeface="Open Sans"/>
              <a:ea typeface="Open Sans"/>
              <a:cs typeface="Open Sans"/>
              <a:sym typeface="Open Sans"/>
            </a:endParaRPr>
          </a:p>
          <a:p>
            <a:pPr indent="0" lvl="0" marL="914400" rtl="0" algn="l">
              <a:lnSpc>
                <a:spcPct val="90000"/>
              </a:lnSpc>
              <a:spcBef>
                <a:spcPts val="0"/>
              </a:spcBef>
              <a:spcAft>
                <a:spcPts val="0"/>
              </a:spcAft>
              <a:buClr>
                <a:schemeClr val="dk1"/>
              </a:buClr>
              <a:buSzPts val="1100"/>
              <a:buFont typeface="Arial"/>
              <a:buNone/>
            </a:pPr>
            <a:r>
              <a:t/>
            </a:r>
            <a:endParaRPr i="1" sz="1300">
              <a:solidFill>
                <a:schemeClr val="dk1"/>
              </a:solidFill>
              <a:latin typeface="Open Sans"/>
              <a:ea typeface="Open Sans"/>
              <a:cs typeface="Open Sans"/>
              <a:sym typeface="Open Sans"/>
            </a:endParaRPr>
          </a:p>
          <a:p>
            <a:pPr indent="-311150" lvl="1" marL="914400" rtl="0" algn="l">
              <a:lnSpc>
                <a:spcPct val="90000"/>
              </a:lnSpc>
              <a:spcBef>
                <a:spcPts val="0"/>
              </a:spcBef>
              <a:spcAft>
                <a:spcPts val="0"/>
              </a:spcAft>
              <a:buClr>
                <a:schemeClr val="dk1"/>
              </a:buClr>
              <a:buSzPts val="1300"/>
              <a:buChar char="○"/>
            </a:pPr>
            <a:r>
              <a:rPr b="1" i="1" lang="en" sz="1300">
                <a:solidFill>
                  <a:schemeClr val="dk1"/>
                </a:solidFill>
                <a:latin typeface="Open Sans"/>
                <a:ea typeface="Open Sans"/>
                <a:cs typeface="Open Sans"/>
                <a:sym typeface="Open Sans"/>
              </a:rPr>
              <a:t>Recommendation 2.2:</a:t>
            </a:r>
            <a:r>
              <a:rPr i="1" lang="en" sz="1300">
                <a:solidFill>
                  <a:schemeClr val="dk1"/>
                </a:solidFill>
                <a:latin typeface="Open Sans"/>
                <a:ea typeface="Open Sans"/>
                <a:cs typeface="Open Sans"/>
                <a:sym typeface="Open Sans"/>
              </a:rPr>
              <a:t> </a:t>
            </a:r>
            <a:r>
              <a:rPr i="1" lang="en" sz="1300">
                <a:solidFill>
                  <a:schemeClr val="dk1"/>
                </a:solidFill>
                <a:latin typeface="Times New Roman"/>
                <a:ea typeface="Times New Roman"/>
                <a:cs typeface="Times New Roman"/>
                <a:sym typeface="Times New Roman"/>
              </a:rPr>
              <a:t>Programs to provision ecosystem services are differentially accessible. Ecosystem services themselves impact communities differently. It is important to consider not only the effects of programs on ecosystem services but also their effects on equity.</a:t>
            </a:r>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1985d2fe7a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1985d2fe7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lnSpc>
                <a:spcPct val="90000"/>
              </a:lnSpc>
              <a:spcBef>
                <a:spcPts val="0"/>
              </a:spcBef>
              <a:spcAft>
                <a:spcPts val="0"/>
              </a:spcAft>
              <a:buClr>
                <a:schemeClr val="dk1"/>
              </a:buClr>
              <a:buSzPts val="1400"/>
              <a:buChar char="○"/>
            </a:pPr>
            <a:r>
              <a:rPr b="1" i="1" lang="en" sz="1400">
                <a:solidFill>
                  <a:schemeClr val="dk1"/>
                </a:solidFill>
                <a:latin typeface="Open Sans"/>
                <a:ea typeface="Open Sans"/>
                <a:cs typeface="Open Sans"/>
                <a:sym typeface="Open Sans"/>
              </a:rPr>
              <a:t>Recommendation 3.1:</a:t>
            </a:r>
            <a:r>
              <a:rPr i="1" lang="en" sz="1400">
                <a:solidFill>
                  <a:schemeClr val="dk1"/>
                </a:solidFill>
                <a:latin typeface="Open Sans"/>
                <a:ea typeface="Open Sans"/>
                <a:cs typeface="Open Sans"/>
                <a:sym typeface="Open Sans"/>
              </a:rPr>
              <a:t> Identify the indicators of resilience (e.g. for whom, by whom, for what, over what time period) at various scales and for various stakeholders across the U.S. Northeast.</a:t>
            </a:r>
            <a:endParaRPr i="1" sz="1400">
              <a:solidFill>
                <a:schemeClr val="dk1"/>
              </a:solidFill>
              <a:latin typeface="Open Sans"/>
              <a:ea typeface="Open Sans"/>
              <a:cs typeface="Open Sans"/>
              <a:sym typeface="Open Sans"/>
            </a:endParaRPr>
          </a:p>
          <a:p>
            <a:pPr indent="0" lvl="0" marL="914400" rtl="0" algn="l">
              <a:lnSpc>
                <a:spcPct val="90000"/>
              </a:lnSpc>
              <a:spcBef>
                <a:spcPts val="0"/>
              </a:spcBef>
              <a:spcAft>
                <a:spcPts val="0"/>
              </a:spcAft>
              <a:buClr>
                <a:schemeClr val="dk1"/>
              </a:buClr>
              <a:buSzPts val="1100"/>
              <a:buFont typeface="Arial"/>
              <a:buNone/>
            </a:pPr>
            <a:r>
              <a:t/>
            </a:r>
            <a:endParaRPr i="1" sz="1400">
              <a:solidFill>
                <a:schemeClr val="dk1"/>
              </a:solidFill>
              <a:latin typeface="Open Sans"/>
              <a:ea typeface="Open Sans"/>
              <a:cs typeface="Open Sans"/>
              <a:sym typeface="Open Sans"/>
            </a:endParaRPr>
          </a:p>
          <a:p>
            <a:pPr indent="-317500" lvl="1" marL="914400" rtl="0" algn="l">
              <a:lnSpc>
                <a:spcPct val="90000"/>
              </a:lnSpc>
              <a:spcBef>
                <a:spcPts val="0"/>
              </a:spcBef>
              <a:spcAft>
                <a:spcPts val="0"/>
              </a:spcAft>
              <a:buClr>
                <a:schemeClr val="dk1"/>
              </a:buClr>
              <a:buSzPts val="1400"/>
              <a:buChar char="○"/>
            </a:pPr>
            <a:r>
              <a:rPr b="1" i="1" lang="en" sz="1400">
                <a:solidFill>
                  <a:schemeClr val="dk1"/>
                </a:solidFill>
                <a:latin typeface="Open Sans"/>
                <a:ea typeface="Open Sans"/>
                <a:cs typeface="Open Sans"/>
                <a:sym typeface="Open Sans"/>
              </a:rPr>
              <a:t>Recommendation 3.2:</a:t>
            </a:r>
            <a:r>
              <a:rPr i="1" lang="en" sz="1400">
                <a:solidFill>
                  <a:schemeClr val="dk1"/>
                </a:solidFill>
                <a:latin typeface="Open Sans"/>
                <a:ea typeface="Open Sans"/>
                <a:cs typeface="Open Sans"/>
                <a:sym typeface="Open Sans"/>
              </a:rPr>
              <a:t> Evaluate the effect of regional consortia and the role of existing governance and institutional structures, especially conservation districts and higher education.</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1d3fd3a431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1d3fd3a43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1" marL="914400" rtl="0" algn="l">
              <a:lnSpc>
                <a:spcPct val="90000"/>
              </a:lnSpc>
              <a:spcBef>
                <a:spcPts val="0"/>
              </a:spcBef>
              <a:spcAft>
                <a:spcPts val="0"/>
              </a:spcAft>
              <a:buClr>
                <a:schemeClr val="dk1"/>
              </a:buClr>
              <a:buSzPts val="1300"/>
              <a:buChar char="○"/>
            </a:pPr>
            <a:r>
              <a:rPr b="1" i="1" lang="en" sz="1300">
                <a:solidFill>
                  <a:schemeClr val="dk1"/>
                </a:solidFill>
                <a:latin typeface="Open Sans"/>
                <a:ea typeface="Open Sans"/>
                <a:cs typeface="Open Sans"/>
                <a:sym typeface="Open Sans"/>
              </a:rPr>
              <a:t>Recommendation 4.1:</a:t>
            </a:r>
            <a:r>
              <a:rPr i="1" lang="en" sz="1300">
                <a:solidFill>
                  <a:schemeClr val="dk1"/>
                </a:solidFill>
                <a:latin typeface="Open Sans"/>
                <a:ea typeface="Open Sans"/>
                <a:cs typeface="Open Sans"/>
                <a:sym typeface="Open Sans"/>
              </a:rPr>
              <a:t> </a:t>
            </a:r>
            <a:r>
              <a:rPr i="1" lang="en" sz="1300">
                <a:solidFill>
                  <a:schemeClr val="dk1"/>
                </a:solidFill>
                <a:latin typeface="Times New Roman"/>
                <a:ea typeface="Times New Roman"/>
                <a:cs typeface="Times New Roman"/>
                <a:sym typeface="Times New Roman"/>
              </a:rPr>
              <a:t>Evaluate the regionally specific factors inhibiting youth from working-lands careers in the U.S. Northeast, with a particular eye on issues of land tenure, childcare, health care, and higher education.</a:t>
            </a:r>
            <a:endParaRPr i="1" sz="1300">
              <a:solidFill>
                <a:schemeClr val="dk1"/>
              </a:solidFill>
              <a:latin typeface="Open Sans"/>
              <a:ea typeface="Open Sans"/>
              <a:cs typeface="Open Sans"/>
              <a:sym typeface="Open Sans"/>
            </a:endParaRPr>
          </a:p>
          <a:p>
            <a:pPr indent="0" lvl="0" marL="914400" rtl="0" algn="l">
              <a:lnSpc>
                <a:spcPct val="90000"/>
              </a:lnSpc>
              <a:spcBef>
                <a:spcPts val="0"/>
              </a:spcBef>
              <a:spcAft>
                <a:spcPts val="0"/>
              </a:spcAft>
              <a:buClr>
                <a:schemeClr val="dk1"/>
              </a:buClr>
              <a:buSzPts val="1100"/>
              <a:buFont typeface="Arial"/>
              <a:buNone/>
            </a:pPr>
            <a:r>
              <a:t/>
            </a:r>
            <a:endParaRPr i="1" sz="1300">
              <a:solidFill>
                <a:schemeClr val="dk1"/>
              </a:solidFill>
              <a:latin typeface="Open Sans"/>
              <a:ea typeface="Open Sans"/>
              <a:cs typeface="Open Sans"/>
              <a:sym typeface="Open Sans"/>
            </a:endParaRPr>
          </a:p>
          <a:p>
            <a:pPr indent="-311150" lvl="1" marL="914400" rtl="0" algn="l">
              <a:lnSpc>
                <a:spcPct val="90000"/>
              </a:lnSpc>
              <a:spcBef>
                <a:spcPts val="0"/>
              </a:spcBef>
              <a:spcAft>
                <a:spcPts val="0"/>
              </a:spcAft>
              <a:buClr>
                <a:schemeClr val="dk1"/>
              </a:buClr>
              <a:buSzPts val="1300"/>
              <a:buChar char="○"/>
            </a:pPr>
            <a:r>
              <a:rPr b="1" i="1" lang="en" sz="1300">
                <a:solidFill>
                  <a:schemeClr val="dk1"/>
                </a:solidFill>
                <a:latin typeface="Open Sans"/>
                <a:ea typeface="Open Sans"/>
                <a:cs typeface="Open Sans"/>
                <a:sym typeface="Open Sans"/>
              </a:rPr>
              <a:t>Recommendation 4.2:</a:t>
            </a:r>
            <a:r>
              <a:rPr i="1" lang="en" sz="1300">
                <a:solidFill>
                  <a:schemeClr val="dk1"/>
                </a:solidFill>
                <a:latin typeface="Open Sans"/>
                <a:ea typeface="Open Sans"/>
                <a:cs typeface="Open Sans"/>
                <a:sym typeface="Open Sans"/>
              </a:rPr>
              <a:t> </a:t>
            </a:r>
            <a:r>
              <a:rPr i="1" lang="en" sz="1300">
                <a:solidFill>
                  <a:schemeClr val="dk1"/>
                </a:solidFill>
                <a:latin typeface="Times New Roman"/>
                <a:ea typeface="Times New Roman"/>
                <a:cs typeface="Times New Roman"/>
                <a:sym typeface="Times New Roman"/>
              </a:rPr>
              <a:t>Evaluate the role of cash-transfer and basic income programs to supplement conventional, market-based systems.</a:t>
            </a:r>
            <a:endParaRPr sz="13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d3fd3a43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685800" rtl="0" algn="l">
              <a:lnSpc>
                <a:spcPct val="115000"/>
              </a:lnSpc>
              <a:spcBef>
                <a:spcPts val="0"/>
              </a:spcBef>
              <a:spcAft>
                <a:spcPts val="0"/>
              </a:spcAft>
              <a:buNone/>
            </a:pPr>
            <a:r>
              <a:t/>
            </a:r>
            <a:endParaRPr>
              <a:solidFill>
                <a:schemeClr val="dk1"/>
              </a:solidFill>
            </a:endParaRPr>
          </a:p>
        </p:txBody>
      </p:sp>
      <p:sp>
        <p:nvSpPr>
          <p:cNvPr id="269" name="Google Shape;269;g11d3fd3a431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f3b099c03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f3b099c0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e02dd11f1_1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e02dd11f1_1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de02dd11f1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a:p>
        </p:txBody>
      </p:sp>
      <p:sp>
        <p:nvSpPr>
          <p:cNvPr id="283" name="Google Shape;283;gde02dd11f1_1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1ec0928e7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685800" rtl="0" algn="l">
              <a:lnSpc>
                <a:spcPct val="115000"/>
              </a:lnSpc>
              <a:spcBef>
                <a:spcPts val="0"/>
              </a:spcBef>
              <a:spcAft>
                <a:spcPts val="0"/>
              </a:spcAft>
              <a:buNone/>
            </a:pPr>
            <a:r>
              <a:t/>
            </a:r>
            <a:endParaRPr>
              <a:solidFill>
                <a:schemeClr val="dk1"/>
              </a:solidFill>
            </a:endParaRPr>
          </a:p>
        </p:txBody>
      </p:sp>
      <p:sp>
        <p:nvSpPr>
          <p:cNvPr id="83" name="Google Shape;83;ge1ec0928e7_0_2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e02dd11f1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685800" rtl="0" algn="l">
              <a:lnSpc>
                <a:spcPct val="115000"/>
              </a:lnSpc>
              <a:spcBef>
                <a:spcPts val="0"/>
              </a:spcBef>
              <a:spcAft>
                <a:spcPts val="0"/>
              </a:spcAft>
              <a:buClr>
                <a:srgbClr val="A1E8D9"/>
              </a:buClr>
              <a:buSzPts val="1400"/>
              <a:buFont typeface="Arial"/>
              <a:buNone/>
            </a:pPr>
            <a:r>
              <a:t/>
            </a:r>
            <a:endParaRPr>
              <a:solidFill>
                <a:schemeClr val="dk1"/>
              </a:solidFill>
            </a:endParaRPr>
          </a:p>
        </p:txBody>
      </p:sp>
      <p:sp>
        <p:nvSpPr>
          <p:cNvPr id="90" name="Google Shape;90;gde02dd11f1_1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19f80d89a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685800" rtl="0" algn="l">
              <a:lnSpc>
                <a:spcPct val="115000"/>
              </a:lnSpc>
              <a:spcBef>
                <a:spcPts val="0"/>
              </a:spcBef>
              <a:spcAft>
                <a:spcPts val="0"/>
              </a:spcAft>
              <a:buClr>
                <a:srgbClr val="A1E8D9"/>
              </a:buClr>
              <a:buSzPts val="1400"/>
              <a:buFont typeface="Arial"/>
              <a:buNone/>
            </a:pPr>
            <a:r>
              <a:t/>
            </a:r>
            <a:endParaRPr>
              <a:solidFill>
                <a:schemeClr val="dk1"/>
              </a:solidFill>
            </a:endParaRPr>
          </a:p>
        </p:txBody>
      </p:sp>
      <p:sp>
        <p:nvSpPr>
          <p:cNvPr id="98" name="Google Shape;98;g119f80d89a6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1ec0928e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685800" rtl="0" algn="l">
              <a:lnSpc>
                <a:spcPct val="115000"/>
              </a:lnSpc>
              <a:spcBef>
                <a:spcPts val="0"/>
              </a:spcBef>
              <a:spcAft>
                <a:spcPts val="0"/>
              </a:spcAft>
              <a:buNone/>
            </a:pPr>
            <a:r>
              <a:t/>
            </a:r>
            <a:endParaRPr>
              <a:solidFill>
                <a:schemeClr val="dk1"/>
              </a:solidFill>
            </a:endParaRPr>
          </a:p>
        </p:txBody>
      </p:sp>
      <p:sp>
        <p:nvSpPr>
          <p:cNvPr id="121" name="Google Shape;121;ge1ec0928e7_0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1ec0928e7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28" name="Google Shape;128;ge1ec0928e7_0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9f80d89a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56" name="Google Shape;156;g119f80d89a6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9f80d89a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69" name="Google Shape;169;g119f80d89a6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4" name="Google Shape;64;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65" name="Google Shape;65;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6" name="Google Shape;66;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7" name="Google Shape;67;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mailto:alicia.f.coleman@gmail.com" TargetMode="External"/><Relationship Id="rId4" Type="http://schemas.openxmlformats.org/officeDocument/2006/relationships/hyperlink" Target="mailto:mariormachado128@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6.png"/><Relationship Id="rId8"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6.png"/><Relationship Id="rId8"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ctrTitle"/>
          </p:nvPr>
        </p:nvSpPr>
        <p:spPr>
          <a:xfrm>
            <a:off x="1003650" y="1636514"/>
            <a:ext cx="7136700" cy="10224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dk1"/>
              </a:buClr>
              <a:buSzPts val="4500"/>
              <a:buFont typeface="Calibri"/>
              <a:buNone/>
            </a:pPr>
            <a:r>
              <a:rPr lang="en" sz="4200"/>
              <a:t>Northeastern Ecosystem Services Assessment Fellowship</a:t>
            </a:r>
            <a:endParaRPr sz="4200"/>
          </a:p>
        </p:txBody>
      </p:sp>
      <p:sp>
        <p:nvSpPr>
          <p:cNvPr id="73" name="Google Shape;73;p14"/>
          <p:cNvSpPr txBox="1"/>
          <p:nvPr>
            <p:ph idx="1" type="subTitle"/>
          </p:nvPr>
        </p:nvSpPr>
        <p:spPr>
          <a:xfrm>
            <a:off x="2136744" y="2906114"/>
            <a:ext cx="4870500" cy="792600"/>
          </a:xfrm>
          <a:prstGeom prst="rect">
            <a:avLst/>
          </a:prstGeom>
          <a:noFill/>
          <a:ln>
            <a:noFill/>
          </a:ln>
        </p:spPr>
        <p:txBody>
          <a:bodyPr anchorCtr="0" anchor="t" bIns="34275" lIns="68575" spcFirstLastPara="1" rIns="68575" wrap="square" tIns="34275">
            <a:normAutofit fontScale="85000" lnSpcReduction="20000"/>
          </a:bodyPr>
          <a:lstStyle/>
          <a:p>
            <a:pPr indent="0" lvl="0" marL="0" rtl="0" algn="ctr">
              <a:lnSpc>
                <a:spcPct val="115000"/>
              </a:lnSpc>
              <a:spcBef>
                <a:spcPts val="0"/>
              </a:spcBef>
              <a:spcAft>
                <a:spcPts val="0"/>
              </a:spcAft>
              <a:buClr>
                <a:schemeClr val="dk1"/>
              </a:buClr>
              <a:buSzPct val="120000"/>
              <a:buNone/>
            </a:pPr>
            <a:r>
              <a:rPr lang="en" sz="1500">
                <a:solidFill>
                  <a:srgbClr val="000000"/>
                </a:solidFill>
              </a:rPr>
              <a:t>Alicia Coleman, </a:t>
            </a:r>
            <a:r>
              <a:rPr i="1" lang="en" sz="1500">
                <a:solidFill>
                  <a:srgbClr val="000000"/>
                </a:solidFill>
              </a:rPr>
              <a:t>University of Connecticut</a:t>
            </a:r>
            <a:endParaRPr i="1" sz="1500">
              <a:solidFill>
                <a:srgbClr val="000000"/>
              </a:solidFill>
            </a:endParaRPr>
          </a:p>
          <a:p>
            <a:pPr indent="0" lvl="0" marL="0" rtl="0" algn="ctr">
              <a:lnSpc>
                <a:spcPct val="115000"/>
              </a:lnSpc>
              <a:spcBef>
                <a:spcPts val="0"/>
              </a:spcBef>
              <a:spcAft>
                <a:spcPts val="0"/>
              </a:spcAft>
              <a:buClr>
                <a:schemeClr val="dk1"/>
              </a:buClr>
              <a:buSzPct val="240000"/>
              <a:buNone/>
            </a:pPr>
            <a:r>
              <a:rPr i="1" lang="en" sz="750">
                <a:solidFill>
                  <a:srgbClr val="000000"/>
                </a:solidFill>
              </a:rPr>
              <a:t>(previously University of Massachusetts Amherst)</a:t>
            </a:r>
            <a:endParaRPr i="1" sz="750">
              <a:solidFill>
                <a:srgbClr val="000000"/>
              </a:solidFill>
            </a:endParaRPr>
          </a:p>
          <a:p>
            <a:pPr indent="0" lvl="0" marL="0" rtl="0" algn="ctr">
              <a:lnSpc>
                <a:spcPct val="115000"/>
              </a:lnSpc>
              <a:spcBef>
                <a:spcPts val="0"/>
              </a:spcBef>
              <a:spcAft>
                <a:spcPts val="0"/>
              </a:spcAft>
              <a:buClr>
                <a:schemeClr val="dk1"/>
              </a:buClr>
              <a:buSzPct val="171428"/>
              <a:buNone/>
            </a:pPr>
            <a:r>
              <a:t/>
            </a:r>
            <a:endParaRPr i="1" sz="1050">
              <a:solidFill>
                <a:srgbClr val="000000"/>
              </a:solidFill>
            </a:endParaRPr>
          </a:p>
          <a:p>
            <a:pPr indent="0" lvl="0" marL="0" rtl="0" algn="ctr">
              <a:lnSpc>
                <a:spcPct val="115000"/>
              </a:lnSpc>
              <a:spcBef>
                <a:spcPts val="0"/>
              </a:spcBef>
              <a:spcAft>
                <a:spcPts val="0"/>
              </a:spcAft>
              <a:buClr>
                <a:schemeClr val="dk1"/>
              </a:buClr>
              <a:buSzPct val="120000"/>
              <a:buNone/>
            </a:pPr>
            <a:r>
              <a:rPr lang="en" sz="1500">
                <a:solidFill>
                  <a:srgbClr val="000000"/>
                </a:solidFill>
              </a:rPr>
              <a:t>Mario Reinaldo Machado, </a:t>
            </a:r>
            <a:r>
              <a:rPr i="1" lang="en" sz="1500">
                <a:solidFill>
                  <a:srgbClr val="000000"/>
                </a:solidFill>
              </a:rPr>
              <a:t>University of Vermont</a:t>
            </a:r>
            <a:endParaRPr i="1" sz="1500">
              <a:solidFill>
                <a:srgbClr val="000000"/>
              </a:solidFill>
            </a:endParaRPr>
          </a:p>
          <a:p>
            <a:pPr indent="0" lvl="0" marL="0" rtl="0" algn="ctr">
              <a:lnSpc>
                <a:spcPct val="115000"/>
              </a:lnSpc>
              <a:spcBef>
                <a:spcPts val="0"/>
              </a:spcBef>
              <a:spcAft>
                <a:spcPts val="0"/>
              </a:spcAft>
              <a:buClr>
                <a:schemeClr val="dk1"/>
              </a:buClr>
              <a:buSzPct val="225000"/>
              <a:buNone/>
            </a:pPr>
            <a:r>
              <a:rPr i="1" lang="en" sz="800">
                <a:solidFill>
                  <a:srgbClr val="000000"/>
                </a:solidFill>
              </a:rPr>
              <a:t>(previously Clark University)</a:t>
            </a:r>
            <a:endParaRPr i="1" sz="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Methodology</a:t>
            </a:r>
            <a:endParaRPr b="1"/>
          </a:p>
        </p:txBody>
      </p:sp>
      <p:sp>
        <p:nvSpPr>
          <p:cNvPr id="184" name="Google Shape;184;p23"/>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grpSp>
        <p:nvGrpSpPr>
          <p:cNvPr id="185" name="Google Shape;185;p23"/>
          <p:cNvGrpSpPr/>
          <p:nvPr/>
        </p:nvGrpSpPr>
        <p:grpSpPr>
          <a:xfrm>
            <a:off x="628638" y="1268038"/>
            <a:ext cx="2559375" cy="1847525"/>
            <a:chOff x="4114288" y="1789213"/>
            <a:chExt cx="2559375" cy="1847525"/>
          </a:xfrm>
        </p:grpSpPr>
        <p:sp>
          <p:nvSpPr>
            <p:cNvPr id="186" name="Google Shape;186;p23"/>
            <p:cNvSpPr txBox="1"/>
            <p:nvPr/>
          </p:nvSpPr>
          <p:spPr>
            <a:xfrm>
              <a:off x="4423663" y="1789213"/>
              <a:ext cx="2250000" cy="985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Open Sans"/>
                  <a:ea typeface="Open Sans"/>
                  <a:cs typeface="Open Sans"/>
                  <a:sym typeface="Open Sans"/>
                </a:rPr>
                <a:t>Report the breadth of </a:t>
              </a:r>
              <a:r>
                <a:rPr b="1" lang="en" sz="1100">
                  <a:latin typeface="Open Sans"/>
                  <a:ea typeface="Open Sans"/>
                  <a:cs typeface="Open Sans"/>
                  <a:sym typeface="Open Sans"/>
                </a:rPr>
                <a:t>incentives</a:t>
              </a:r>
              <a:r>
                <a:rPr lang="en" sz="1100">
                  <a:latin typeface="Open Sans"/>
                  <a:ea typeface="Open Sans"/>
                  <a:cs typeface="Open Sans"/>
                  <a:sym typeface="Open Sans"/>
                </a:rPr>
                <a:t> and </a:t>
              </a:r>
              <a:r>
                <a:rPr b="1" lang="en" sz="1100">
                  <a:latin typeface="Open Sans"/>
                  <a:ea typeface="Open Sans"/>
                  <a:cs typeface="Open Sans"/>
                  <a:sym typeface="Open Sans"/>
                </a:rPr>
                <a:t>rewards</a:t>
              </a:r>
              <a:r>
                <a:rPr lang="en" sz="1100">
                  <a:latin typeface="Open Sans"/>
                  <a:ea typeface="Open Sans"/>
                  <a:cs typeface="Open Sans"/>
                  <a:sym typeface="Open Sans"/>
                </a:rPr>
                <a:t>  offered to ag-related producers for ecosystem function/service practices</a:t>
              </a:r>
              <a:endParaRPr sz="1100"/>
            </a:p>
          </p:txBody>
        </p:sp>
        <p:sp>
          <p:nvSpPr>
            <p:cNvPr id="187" name="Google Shape;187;p23"/>
            <p:cNvSpPr txBox="1"/>
            <p:nvPr/>
          </p:nvSpPr>
          <p:spPr>
            <a:xfrm>
              <a:off x="4114288" y="1985525"/>
              <a:ext cx="4992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chemeClr val="accent5"/>
                  </a:solidFill>
                  <a:latin typeface="Quattrocento Sans"/>
                  <a:ea typeface="Quattrocento Sans"/>
                  <a:cs typeface="Quattrocento Sans"/>
                  <a:sym typeface="Quattrocento Sans"/>
                </a:rPr>
                <a:t>3</a:t>
              </a:r>
              <a:endParaRPr b="1" sz="1400">
                <a:solidFill>
                  <a:schemeClr val="accent5"/>
                </a:solidFill>
                <a:latin typeface="Quattrocento Sans"/>
                <a:ea typeface="Quattrocento Sans"/>
                <a:cs typeface="Quattrocento Sans"/>
                <a:sym typeface="Quattrocento Sans"/>
              </a:endParaRPr>
            </a:p>
          </p:txBody>
        </p:sp>
        <p:grpSp>
          <p:nvGrpSpPr>
            <p:cNvPr id="188" name="Google Shape;188;p23"/>
            <p:cNvGrpSpPr/>
            <p:nvPr/>
          </p:nvGrpSpPr>
          <p:grpSpPr>
            <a:xfrm>
              <a:off x="5115373" y="2700268"/>
              <a:ext cx="866603" cy="936469"/>
              <a:chOff x="4558368" y="2472793"/>
              <a:chExt cx="1593898" cy="1764925"/>
            </a:xfrm>
          </p:grpSpPr>
          <p:pic>
            <p:nvPicPr>
              <p:cNvPr id="189" name="Google Shape;189;p23"/>
              <p:cNvPicPr preferRelativeResize="0"/>
              <p:nvPr/>
            </p:nvPicPr>
            <p:blipFill rotWithShape="1">
              <a:blip r:embed="rId3">
                <a:alphaModFix/>
              </a:blip>
              <a:srcRect b="0" l="25149" r="49015" t="0"/>
              <a:stretch/>
            </p:blipFill>
            <p:spPr>
              <a:xfrm>
                <a:off x="4558368" y="2472793"/>
                <a:ext cx="844576" cy="1764925"/>
              </a:xfrm>
              <a:prstGeom prst="rect">
                <a:avLst/>
              </a:prstGeom>
              <a:noFill/>
              <a:ln>
                <a:noFill/>
              </a:ln>
            </p:spPr>
          </p:pic>
          <p:pic>
            <p:nvPicPr>
              <p:cNvPr id="190" name="Google Shape;190;p23"/>
              <p:cNvPicPr preferRelativeResize="0"/>
              <p:nvPr/>
            </p:nvPicPr>
            <p:blipFill>
              <a:blip r:embed="rId4">
                <a:alphaModFix/>
              </a:blip>
              <a:stretch>
                <a:fillRect/>
              </a:stretch>
            </p:blipFill>
            <p:spPr>
              <a:xfrm>
                <a:off x="5307692" y="2932968"/>
                <a:ext cx="844575" cy="844575"/>
              </a:xfrm>
              <a:prstGeom prst="rect">
                <a:avLst/>
              </a:prstGeom>
              <a:noFill/>
              <a:ln>
                <a:noFill/>
              </a:ln>
            </p:spPr>
          </p:pic>
        </p:grpSp>
      </p:grpSp>
      <p:sp>
        <p:nvSpPr>
          <p:cNvPr id="191" name="Google Shape;191;p23"/>
          <p:cNvSpPr txBox="1"/>
          <p:nvPr>
            <p:ph idx="1" type="body"/>
          </p:nvPr>
        </p:nvSpPr>
        <p:spPr>
          <a:xfrm>
            <a:off x="3562350" y="-14000"/>
            <a:ext cx="4476600" cy="51435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192" name="Google Shape;192;p23"/>
          <p:cNvSpPr txBox="1"/>
          <p:nvPr/>
        </p:nvSpPr>
        <p:spPr>
          <a:xfrm>
            <a:off x="3927900" y="717000"/>
            <a:ext cx="3745500" cy="3540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Direct incentive </a:t>
            </a:r>
            <a:endParaRPr b="1">
              <a:latin typeface="Open Sans"/>
              <a:ea typeface="Open Sans"/>
              <a:cs typeface="Open Sans"/>
              <a:sym typeface="Open Sans"/>
            </a:endParaRPr>
          </a:p>
          <a:p>
            <a:pPr indent="0" lvl="0" marL="0" rtl="0" algn="l">
              <a:spcBef>
                <a:spcPts val="0"/>
              </a:spcBef>
              <a:spcAft>
                <a:spcPts val="0"/>
              </a:spcAft>
              <a:buNone/>
            </a:pPr>
            <a:r>
              <a:rPr lang="en" sz="1100">
                <a:latin typeface="Open Sans Light"/>
                <a:ea typeface="Open Sans Light"/>
                <a:cs typeface="Open Sans Light"/>
                <a:sym typeface="Open Sans Light"/>
              </a:rPr>
              <a:t>direct monetary support; creates an immediate impact on individuals and/or the community, either because support is provided in-cash (sum of money) or in-kind (provide transferable benefit to improve everyday life)</a:t>
            </a:r>
            <a:endParaRPr sz="1100">
              <a:latin typeface="Open Sans Light"/>
              <a:ea typeface="Open Sans Light"/>
              <a:cs typeface="Open Sans Light"/>
              <a:sym typeface="Open Sans Light"/>
            </a:endParaRPr>
          </a:p>
          <a:p>
            <a:pPr indent="0" lvl="0" marL="0" rtl="0" algn="l">
              <a:spcBef>
                <a:spcPts val="0"/>
              </a:spcBef>
              <a:spcAft>
                <a:spcPts val="0"/>
              </a:spcAft>
              <a:buNone/>
            </a:pPr>
            <a:r>
              <a:t/>
            </a:r>
            <a:endParaRPr sz="1100">
              <a:latin typeface="Open Sans Light"/>
              <a:ea typeface="Open Sans Light"/>
              <a:cs typeface="Open Sans Light"/>
              <a:sym typeface="Open Sans Light"/>
            </a:endParaRPr>
          </a:p>
          <a:p>
            <a:pPr indent="-298450" lvl="0" marL="457200" rtl="0" algn="l">
              <a:spcBef>
                <a:spcPts val="0"/>
              </a:spcBef>
              <a:spcAft>
                <a:spcPts val="0"/>
              </a:spcAft>
              <a:buSzPts val="1100"/>
              <a:buFont typeface="Open Sans Light"/>
              <a:buChar char="●"/>
            </a:pPr>
            <a:r>
              <a:rPr lang="en" sz="1100">
                <a:latin typeface="Open Sans Light"/>
                <a:ea typeface="Open Sans Light"/>
                <a:cs typeface="Open Sans Light"/>
                <a:sym typeface="Open Sans Light"/>
              </a:rPr>
              <a:t>In-cash (e.g. implementation grant, loan)</a:t>
            </a:r>
            <a:endParaRPr sz="1100">
              <a:latin typeface="Open Sans Light"/>
              <a:ea typeface="Open Sans Light"/>
              <a:cs typeface="Open Sans Light"/>
              <a:sym typeface="Open Sans Light"/>
            </a:endParaRPr>
          </a:p>
          <a:p>
            <a:pPr indent="-298450" lvl="0" marL="457200" rtl="0" algn="l">
              <a:spcBef>
                <a:spcPts val="0"/>
              </a:spcBef>
              <a:spcAft>
                <a:spcPts val="0"/>
              </a:spcAft>
              <a:buSzPts val="1100"/>
              <a:buFont typeface="Open Sans Light"/>
              <a:buChar char="●"/>
            </a:pPr>
            <a:r>
              <a:rPr lang="en" sz="1100">
                <a:latin typeface="Open Sans Light"/>
                <a:ea typeface="Open Sans Light"/>
                <a:cs typeface="Open Sans Light"/>
                <a:sym typeface="Open Sans Light"/>
              </a:rPr>
              <a:t>In-kind (e.g. public infrastructure, open-source information directories)</a:t>
            </a:r>
            <a:endParaRPr sz="1100">
              <a:latin typeface="Open Sans Light"/>
              <a:ea typeface="Open Sans Light"/>
              <a:cs typeface="Open Sans Light"/>
              <a:sym typeface="Open Sans Light"/>
            </a:endParaRPr>
          </a:p>
          <a:p>
            <a:pPr indent="0" lvl="0" marL="0" rtl="0" algn="l">
              <a:spcBef>
                <a:spcPts val="0"/>
              </a:spcBef>
              <a:spcAft>
                <a:spcPts val="0"/>
              </a:spcAft>
              <a:buNone/>
            </a:pPr>
            <a:r>
              <a:t/>
            </a:r>
            <a:endParaRPr sz="1100">
              <a:latin typeface="Open Sans Light"/>
              <a:ea typeface="Open Sans Light"/>
              <a:cs typeface="Open Sans Light"/>
              <a:sym typeface="Open Sans Light"/>
            </a:endParaRPr>
          </a:p>
          <a:p>
            <a:pPr indent="0" lvl="0" marL="0" rtl="0" algn="l">
              <a:spcBef>
                <a:spcPts val="0"/>
              </a:spcBef>
              <a:spcAft>
                <a:spcPts val="0"/>
              </a:spcAft>
              <a:buNone/>
            </a:pPr>
            <a:r>
              <a:t/>
            </a:r>
            <a:endParaRPr>
              <a:latin typeface="Open Sans Light"/>
              <a:ea typeface="Open Sans Light"/>
              <a:cs typeface="Open Sans Light"/>
              <a:sym typeface="Open Sans Light"/>
            </a:endParaRPr>
          </a:p>
          <a:p>
            <a:pPr indent="0" lvl="0" marL="0" rtl="0" algn="l">
              <a:spcBef>
                <a:spcPts val="0"/>
              </a:spcBef>
              <a:spcAft>
                <a:spcPts val="0"/>
              </a:spcAft>
              <a:buNone/>
            </a:pPr>
            <a:r>
              <a:rPr b="1" lang="en">
                <a:latin typeface="Open Sans"/>
                <a:ea typeface="Open Sans"/>
                <a:cs typeface="Open Sans"/>
                <a:sym typeface="Open Sans"/>
              </a:rPr>
              <a:t>Indirect incentive </a:t>
            </a:r>
            <a:endParaRPr b="1">
              <a:latin typeface="Open Sans"/>
              <a:ea typeface="Open Sans"/>
              <a:cs typeface="Open Sans"/>
              <a:sym typeface="Open Sans"/>
            </a:endParaRPr>
          </a:p>
          <a:p>
            <a:pPr indent="0" lvl="0" marL="0" rtl="0" algn="l">
              <a:spcBef>
                <a:spcPts val="0"/>
              </a:spcBef>
              <a:spcAft>
                <a:spcPts val="0"/>
              </a:spcAft>
              <a:buNone/>
            </a:pPr>
            <a:r>
              <a:rPr lang="en" sz="1100">
                <a:latin typeface="Open Sans Light"/>
                <a:ea typeface="Open Sans Light"/>
                <a:cs typeface="Open Sans Light"/>
                <a:sym typeface="Open Sans Light"/>
              </a:rPr>
              <a:t>intended to protect, restore, enhance, or improve natural resources and land management practices without the transfer of direct monetary value</a:t>
            </a:r>
            <a:endParaRPr sz="1100">
              <a:latin typeface="Open Sans Light"/>
              <a:ea typeface="Open Sans Light"/>
              <a:cs typeface="Open Sans Light"/>
              <a:sym typeface="Open Sans Light"/>
            </a:endParaRPr>
          </a:p>
          <a:p>
            <a:pPr indent="0" lvl="0" marL="0" rtl="0" algn="l">
              <a:spcBef>
                <a:spcPts val="0"/>
              </a:spcBef>
              <a:spcAft>
                <a:spcPts val="0"/>
              </a:spcAft>
              <a:buNone/>
            </a:pPr>
            <a:r>
              <a:t/>
            </a:r>
            <a:endParaRPr sz="1100">
              <a:latin typeface="Open Sans Light"/>
              <a:ea typeface="Open Sans Light"/>
              <a:cs typeface="Open Sans Light"/>
              <a:sym typeface="Open Sans Light"/>
            </a:endParaRPr>
          </a:p>
          <a:p>
            <a:pPr indent="-298450" lvl="0" marL="457200" rtl="0" algn="l">
              <a:spcBef>
                <a:spcPts val="0"/>
              </a:spcBef>
              <a:spcAft>
                <a:spcPts val="0"/>
              </a:spcAft>
              <a:buSzPts val="1100"/>
              <a:buFont typeface="Open Sans Light"/>
              <a:buChar char="●"/>
            </a:pPr>
            <a:r>
              <a:rPr lang="en" sz="1100">
                <a:latin typeface="Open Sans Light"/>
                <a:ea typeface="Open Sans Light"/>
                <a:cs typeface="Open Sans Light"/>
                <a:sym typeface="Open Sans Light"/>
              </a:rPr>
              <a:t>Fiscal (e.g. tax credit)</a:t>
            </a:r>
            <a:endParaRPr sz="1100">
              <a:latin typeface="Open Sans Light"/>
              <a:ea typeface="Open Sans Light"/>
              <a:cs typeface="Open Sans Light"/>
              <a:sym typeface="Open Sans Light"/>
            </a:endParaRPr>
          </a:p>
          <a:p>
            <a:pPr indent="-298450" lvl="0" marL="457200" rtl="0" algn="l">
              <a:spcBef>
                <a:spcPts val="0"/>
              </a:spcBef>
              <a:spcAft>
                <a:spcPts val="0"/>
              </a:spcAft>
              <a:buSzPts val="1100"/>
              <a:buFont typeface="Open Sans Light"/>
              <a:buChar char="●"/>
            </a:pPr>
            <a:r>
              <a:rPr lang="en" sz="1100">
                <a:latin typeface="Open Sans Light"/>
                <a:ea typeface="Open Sans Light"/>
                <a:cs typeface="Open Sans Light"/>
                <a:sym typeface="Open Sans Light"/>
              </a:rPr>
              <a:t>Services (e.g. technical assistance) </a:t>
            </a:r>
            <a:endParaRPr sz="1100">
              <a:latin typeface="Open Sans Light"/>
              <a:ea typeface="Open Sans Light"/>
              <a:cs typeface="Open Sans Light"/>
              <a:sym typeface="Open Sans Light"/>
            </a:endParaRPr>
          </a:p>
          <a:p>
            <a:pPr indent="-298450" lvl="0" marL="457200" rtl="0" algn="l">
              <a:spcBef>
                <a:spcPts val="0"/>
              </a:spcBef>
              <a:spcAft>
                <a:spcPts val="0"/>
              </a:spcAft>
              <a:buSzPts val="1100"/>
              <a:buFont typeface="Open Sans Light"/>
              <a:buChar char="●"/>
            </a:pPr>
            <a:r>
              <a:rPr lang="en" sz="1100">
                <a:latin typeface="Open Sans Light"/>
                <a:ea typeface="Open Sans Light"/>
                <a:cs typeface="Open Sans Light"/>
                <a:sym typeface="Open Sans Light"/>
              </a:rPr>
              <a:t>Social (e.g. partnership program)</a:t>
            </a:r>
            <a:endParaRPr sz="1100">
              <a:latin typeface="Open Sans Light"/>
              <a:ea typeface="Open Sans Light"/>
              <a:cs typeface="Open Sans Light"/>
              <a:sym typeface="Open Sans Light"/>
            </a:endParaRPr>
          </a:p>
        </p:txBody>
      </p:sp>
      <p:sp>
        <p:nvSpPr>
          <p:cNvPr id="193" name="Google Shape;193;p23"/>
          <p:cNvSpPr txBox="1"/>
          <p:nvPr/>
        </p:nvSpPr>
        <p:spPr>
          <a:xfrm>
            <a:off x="463100" y="3215575"/>
            <a:ext cx="2724900" cy="1795800"/>
          </a:xfrm>
          <a:prstGeom prst="rect">
            <a:avLst/>
          </a:prstGeom>
          <a:noFill/>
          <a:ln>
            <a:noFill/>
          </a:ln>
        </p:spPr>
        <p:txBody>
          <a:bodyPr anchorCtr="0" anchor="t" bIns="91425" lIns="91425" spcFirstLastPara="1" rIns="91425" wrap="square" tIns="91425">
            <a:spAutoFit/>
          </a:bodyPr>
          <a:lstStyle/>
          <a:p>
            <a:pPr indent="-279400" lvl="0" marL="457200" rtl="0" algn="l">
              <a:spcBef>
                <a:spcPts val="0"/>
              </a:spcBef>
              <a:spcAft>
                <a:spcPts val="0"/>
              </a:spcAft>
              <a:buClr>
                <a:srgbClr val="222222"/>
              </a:buClr>
              <a:buSzPts val="800"/>
              <a:buFont typeface="Open Sans"/>
              <a:buChar char="●"/>
            </a:pPr>
            <a:r>
              <a:rPr lang="en" sz="800">
                <a:solidFill>
                  <a:srgbClr val="222222"/>
                </a:solidFill>
                <a:highlight>
                  <a:srgbClr val="FFFFFF"/>
                </a:highlight>
                <a:latin typeface="Open Sans"/>
                <a:ea typeface="Open Sans"/>
                <a:cs typeface="Open Sans"/>
                <a:sym typeface="Open Sans"/>
              </a:rPr>
              <a:t>de Camino Velozo, R. (1987). Incentives for community involvement in conservation programmes. </a:t>
            </a:r>
            <a:r>
              <a:rPr i="1" lang="en" sz="800">
                <a:solidFill>
                  <a:srgbClr val="222222"/>
                </a:solidFill>
                <a:highlight>
                  <a:srgbClr val="FFFFFF"/>
                </a:highlight>
                <a:latin typeface="Open Sans"/>
                <a:ea typeface="Open Sans"/>
                <a:cs typeface="Open Sans"/>
                <a:sym typeface="Open Sans"/>
              </a:rPr>
              <a:t>FAO Conservation Guide (FAO)</a:t>
            </a:r>
            <a:endParaRPr sz="800">
              <a:solidFill>
                <a:srgbClr val="222222"/>
              </a:solidFill>
              <a:highlight>
                <a:srgbClr val="FFFFFF"/>
              </a:highlight>
              <a:latin typeface="Open Sans"/>
              <a:ea typeface="Open Sans"/>
              <a:cs typeface="Open Sans"/>
              <a:sym typeface="Open Sans"/>
            </a:endParaRPr>
          </a:p>
          <a:p>
            <a:pPr indent="-279400" lvl="0" marL="457200" rtl="0" algn="l">
              <a:spcBef>
                <a:spcPts val="1000"/>
              </a:spcBef>
              <a:spcAft>
                <a:spcPts val="0"/>
              </a:spcAft>
              <a:buSzPts val="800"/>
              <a:buFont typeface="Open Sans"/>
              <a:buChar char="●"/>
            </a:pPr>
            <a:r>
              <a:rPr lang="en" sz="800">
                <a:latin typeface="Open Sans"/>
                <a:ea typeface="Open Sans"/>
                <a:cs typeface="Open Sans"/>
                <a:sym typeface="Open Sans"/>
              </a:rPr>
              <a:t>Anderson, R.C. (2001). The United States Experience with Economic Incentives for Protecting the Environment. Paper number EE-0216B, EPA-240-R-01-001.</a:t>
            </a:r>
            <a:r>
              <a:rPr lang="en" sz="800">
                <a:latin typeface="Open Sans"/>
                <a:ea typeface="Open Sans"/>
                <a:cs typeface="Open Sans"/>
                <a:sym typeface="Open Sans"/>
              </a:rPr>
              <a:t> </a:t>
            </a:r>
            <a:endParaRPr sz="800">
              <a:latin typeface="Open Sans"/>
              <a:ea typeface="Open Sans"/>
              <a:cs typeface="Open Sans"/>
              <a:sym typeface="Open Sans"/>
            </a:endParaRPr>
          </a:p>
          <a:p>
            <a:pPr indent="-279400" lvl="0" marL="457200" rtl="0" algn="l">
              <a:spcBef>
                <a:spcPts val="1000"/>
              </a:spcBef>
              <a:spcAft>
                <a:spcPts val="0"/>
              </a:spcAft>
              <a:buSzPts val="800"/>
              <a:buFont typeface="Open Sans"/>
              <a:buChar char="●"/>
            </a:pPr>
            <a:r>
              <a:rPr lang="en" sz="800">
                <a:highlight>
                  <a:srgbClr val="FFFFFF"/>
                </a:highlight>
                <a:latin typeface="Open Sans"/>
                <a:ea typeface="Open Sans"/>
                <a:cs typeface="Open Sans"/>
                <a:sym typeface="Open Sans"/>
              </a:rPr>
              <a:t>Piñeiro, V., et al. (2020). A scoping review on incentives for adoption of sustainable agricultural practices and their outcomes. </a:t>
            </a:r>
            <a:r>
              <a:rPr i="1" lang="en" sz="800">
                <a:highlight>
                  <a:srgbClr val="FFFFFF"/>
                </a:highlight>
                <a:latin typeface="Open Sans"/>
                <a:ea typeface="Open Sans"/>
                <a:cs typeface="Open Sans"/>
                <a:sym typeface="Open Sans"/>
              </a:rPr>
              <a:t>Nature Sustainability</a:t>
            </a:r>
            <a:r>
              <a:rPr lang="en" sz="800">
                <a:highlight>
                  <a:srgbClr val="FFFFFF"/>
                </a:highlight>
                <a:latin typeface="Open Sans"/>
                <a:ea typeface="Open Sans"/>
                <a:cs typeface="Open Sans"/>
                <a:sym typeface="Open Sans"/>
              </a:rPr>
              <a:t>, 3(10), 809-820.</a:t>
            </a:r>
            <a:endParaRPr sz="8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Methodology</a:t>
            </a:r>
            <a:endParaRPr b="1"/>
          </a:p>
        </p:txBody>
      </p:sp>
      <p:sp>
        <p:nvSpPr>
          <p:cNvPr id="199" name="Google Shape;199;p24"/>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grpSp>
        <p:nvGrpSpPr>
          <p:cNvPr id="200" name="Google Shape;200;p24"/>
          <p:cNvGrpSpPr/>
          <p:nvPr/>
        </p:nvGrpSpPr>
        <p:grpSpPr>
          <a:xfrm>
            <a:off x="628638" y="1268038"/>
            <a:ext cx="2434688" cy="2044230"/>
            <a:chOff x="6673663" y="1789213"/>
            <a:chExt cx="2434688" cy="2044230"/>
          </a:xfrm>
        </p:grpSpPr>
        <p:sp>
          <p:nvSpPr>
            <p:cNvPr id="201" name="Google Shape;201;p24"/>
            <p:cNvSpPr txBox="1"/>
            <p:nvPr/>
          </p:nvSpPr>
          <p:spPr>
            <a:xfrm>
              <a:off x="6967850" y="1789213"/>
              <a:ext cx="2140500" cy="815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Open Sans"/>
                  <a:ea typeface="Open Sans"/>
                  <a:cs typeface="Open Sans"/>
                  <a:sym typeface="Open Sans"/>
                </a:rPr>
                <a:t>Describe producers’ strategies to </a:t>
              </a:r>
              <a:r>
                <a:rPr b="1" lang="en" sz="1100">
                  <a:latin typeface="Open Sans"/>
                  <a:ea typeface="Open Sans"/>
                  <a:cs typeface="Open Sans"/>
                  <a:sym typeface="Open Sans"/>
                </a:rPr>
                <a:t>advertise</a:t>
              </a:r>
              <a:r>
                <a:rPr lang="en" sz="1100">
                  <a:latin typeface="Open Sans"/>
                  <a:ea typeface="Open Sans"/>
                  <a:cs typeface="Open Sans"/>
                  <a:sym typeface="Open Sans"/>
                </a:rPr>
                <a:t> ecosystem functions/services and boost </a:t>
              </a:r>
              <a:r>
                <a:rPr b="1" lang="en" sz="1100">
                  <a:latin typeface="Open Sans"/>
                  <a:ea typeface="Open Sans"/>
                  <a:cs typeface="Open Sans"/>
                  <a:sym typeface="Open Sans"/>
                </a:rPr>
                <a:t>revenue </a:t>
              </a:r>
              <a:endParaRPr b="1" sz="1100"/>
            </a:p>
          </p:txBody>
        </p:sp>
        <p:sp>
          <p:nvSpPr>
            <p:cNvPr id="202" name="Google Shape;202;p24"/>
            <p:cNvSpPr txBox="1"/>
            <p:nvPr/>
          </p:nvSpPr>
          <p:spPr>
            <a:xfrm>
              <a:off x="6673663" y="1985525"/>
              <a:ext cx="4524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chemeClr val="accent5"/>
                  </a:solidFill>
                  <a:latin typeface="Quattrocento Sans"/>
                  <a:ea typeface="Quattrocento Sans"/>
                  <a:cs typeface="Quattrocento Sans"/>
                  <a:sym typeface="Quattrocento Sans"/>
                </a:rPr>
                <a:t>4</a:t>
              </a:r>
              <a:endParaRPr b="1" sz="1400">
                <a:solidFill>
                  <a:schemeClr val="accent5"/>
                </a:solidFill>
                <a:latin typeface="Quattrocento Sans"/>
                <a:ea typeface="Quattrocento Sans"/>
                <a:cs typeface="Quattrocento Sans"/>
                <a:sym typeface="Quattrocento Sans"/>
              </a:endParaRPr>
            </a:p>
          </p:txBody>
        </p:sp>
        <p:grpSp>
          <p:nvGrpSpPr>
            <p:cNvPr id="203" name="Google Shape;203;p24"/>
            <p:cNvGrpSpPr/>
            <p:nvPr/>
          </p:nvGrpSpPr>
          <p:grpSpPr>
            <a:xfrm>
              <a:off x="7547658" y="3017783"/>
              <a:ext cx="866569" cy="815660"/>
              <a:chOff x="7391600" y="3305952"/>
              <a:chExt cx="1293000" cy="1255248"/>
            </a:xfrm>
          </p:grpSpPr>
          <p:pic>
            <p:nvPicPr>
              <p:cNvPr id="204" name="Google Shape;204;p24"/>
              <p:cNvPicPr preferRelativeResize="0"/>
              <p:nvPr/>
            </p:nvPicPr>
            <p:blipFill rotWithShape="1">
              <a:blip r:embed="rId3">
                <a:alphaModFix/>
              </a:blip>
              <a:srcRect b="25841" l="23329" r="24998" t="27646"/>
              <a:stretch/>
            </p:blipFill>
            <p:spPr>
              <a:xfrm>
                <a:off x="7615813" y="3305952"/>
                <a:ext cx="844576" cy="760285"/>
              </a:xfrm>
              <a:prstGeom prst="rect">
                <a:avLst/>
              </a:prstGeom>
              <a:noFill/>
              <a:ln>
                <a:noFill/>
              </a:ln>
            </p:spPr>
          </p:pic>
          <p:pic>
            <p:nvPicPr>
              <p:cNvPr id="205" name="Google Shape;205;p24"/>
              <p:cNvPicPr preferRelativeResize="0"/>
              <p:nvPr/>
            </p:nvPicPr>
            <p:blipFill>
              <a:blip r:embed="rId4">
                <a:alphaModFix/>
              </a:blip>
              <a:stretch>
                <a:fillRect/>
              </a:stretch>
            </p:blipFill>
            <p:spPr>
              <a:xfrm>
                <a:off x="7391600" y="3914700"/>
                <a:ext cx="1293000" cy="646500"/>
              </a:xfrm>
              <a:prstGeom prst="rect">
                <a:avLst/>
              </a:prstGeom>
              <a:noFill/>
              <a:ln>
                <a:noFill/>
              </a:ln>
            </p:spPr>
          </p:pic>
        </p:grpSp>
      </p:grpSp>
      <p:sp>
        <p:nvSpPr>
          <p:cNvPr id="206" name="Google Shape;206;p24"/>
          <p:cNvSpPr txBox="1"/>
          <p:nvPr>
            <p:ph idx="1" type="body"/>
          </p:nvPr>
        </p:nvSpPr>
        <p:spPr>
          <a:xfrm>
            <a:off x="3562350" y="-14000"/>
            <a:ext cx="4476600" cy="51435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pic>
        <p:nvPicPr>
          <p:cNvPr id="207" name="Google Shape;207;p24"/>
          <p:cNvPicPr preferRelativeResize="0"/>
          <p:nvPr/>
        </p:nvPicPr>
        <p:blipFill rotWithShape="1">
          <a:blip r:embed="rId5">
            <a:alphaModFix/>
          </a:blip>
          <a:srcRect b="1497" l="1453" r="995" t="1292"/>
          <a:stretch/>
        </p:blipFill>
        <p:spPr>
          <a:xfrm>
            <a:off x="3829050" y="690850"/>
            <a:ext cx="3962400" cy="3677326"/>
          </a:xfrm>
          <a:prstGeom prst="rect">
            <a:avLst/>
          </a:prstGeom>
          <a:noFill/>
          <a:ln>
            <a:noFill/>
          </a:ln>
        </p:spPr>
      </p:pic>
      <p:sp>
        <p:nvSpPr>
          <p:cNvPr id="208" name="Google Shape;208;p24"/>
          <p:cNvSpPr txBox="1"/>
          <p:nvPr/>
        </p:nvSpPr>
        <p:spPr>
          <a:xfrm>
            <a:off x="628650" y="3514425"/>
            <a:ext cx="2710200" cy="5232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500"/>
              </a:spcAft>
              <a:buSzPts val="1100"/>
              <a:buFont typeface="Open Sans"/>
              <a:buChar char="●"/>
            </a:pPr>
            <a:r>
              <a:rPr lang="en" sz="1100">
                <a:latin typeface="Open Sans"/>
                <a:ea typeface="Open Sans"/>
                <a:cs typeface="Open Sans"/>
                <a:sym typeface="Open Sans"/>
              </a:rPr>
              <a:t>certifications/ certificates of compliance</a:t>
            </a:r>
            <a:endParaRPr sz="11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Results </a:t>
            </a:r>
            <a:r>
              <a:rPr lang="en"/>
              <a:t>&amp; Recommendations</a:t>
            </a:r>
            <a:endParaRPr b="0"/>
          </a:p>
        </p:txBody>
      </p:sp>
      <p:sp>
        <p:nvSpPr>
          <p:cNvPr id="214" name="Google Shape;214;p25"/>
          <p:cNvSpPr txBox="1"/>
          <p:nvPr>
            <p:ph idx="1" type="body"/>
          </p:nvPr>
        </p:nvSpPr>
        <p:spPr>
          <a:xfrm>
            <a:off x="0" y="1268050"/>
            <a:ext cx="9144000" cy="15699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215" name="Google Shape;215;p25"/>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Results &amp; Recommendations</a:t>
            </a:r>
            <a:endParaRPr b="0"/>
          </a:p>
        </p:txBody>
      </p:sp>
      <p:sp>
        <p:nvSpPr>
          <p:cNvPr id="221" name="Google Shape;221;p2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aphicFrame>
        <p:nvGraphicFramePr>
          <p:cNvPr id="222" name="Google Shape;222;p26"/>
          <p:cNvGraphicFramePr/>
          <p:nvPr/>
        </p:nvGraphicFramePr>
        <p:xfrm>
          <a:off x="1391050" y="1532197"/>
          <a:ext cx="3000000" cy="3000000"/>
        </p:xfrm>
        <a:graphic>
          <a:graphicData uri="http://schemas.openxmlformats.org/drawingml/2006/table">
            <a:tbl>
              <a:tblPr>
                <a:noFill/>
                <a:tableStyleId>{7A8BA250-2510-4D89-B75F-76C74B05B874}</a:tableStyleId>
              </a:tblPr>
              <a:tblGrid>
                <a:gridCol w="3164300"/>
                <a:gridCol w="1533125"/>
                <a:gridCol w="1664475"/>
              </a:tblGrid>
              <a:tr h="252075">
                <a:tc>
                  <a:txBody>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a:txBody>
                  <a:tcPr marT="91425" marB="91425" marR="91425" marL="91425">
                    <a:lnB cap="flat" cmpd="sng" w="9525">
                      <a:solidFill>
                        <a:srgbClr val="9E9E9E"/>
                      </a:solidFill>
                      <a:prstDash val="solid"/>
                      <a:round/>
                      <a:headEnd len="sm" w="sm" type="none"/>
                      <a:tailEnd len="sm" w="sm" type="none"/>
                    </a:lnB>
                  </a:tcPr>
                </a:tc>
                <a:tc gridSpan="2">
                  <a:txBody>
                    <a:bodyPr/>
                    <a:lstStyle/>
                    <a:p>
                      <a:pPr indent="0" lvl="0" marL="0" rtl="0" algn="ctr">
                        <a:spcBef>
                          <a:spcPts val="0"/>
                        </a:spcBef>
                        <a:spcAft>
                          <a:spcPts val="0"/>
                        </a:spcAft>
                        <a:buNone/>
                      </a:pPr>
                      <a:r>
                        <a:rPr lang="en" sz="1100">
                          <a:latin typeface="Open Sans Light"/>
                          <a:ea typeface="Open Sans Light"/>
                          <a:cs typeface="Open Sans Light"/>
                          <a:sym typeface="Open Sans Light"/>
                        </a:rPr>
                        <a:t>Total number of programs in database</a:t>
                      </a:r>
                      <a:endParaRPr sz="1100">
                        <a:latin typeface="Open Sans Light"/>
                        <a:ea typeface="Open Sans Light"/>
                        <a:cs typeface="Open Sans Light"/>
                        <a:sym typeface="Open Sans Light"/>
                      </a:endParaRPr>
                    </a:p>
                  </a:txBody>
                  <a:tcPr marT="91425" marB="91425" marR="91425" marL="91425"/>
                </a:tc>
                <a:tc hMerge="1"/>
              </a:tr>
              <a:tr h="252075">
                <a:tc>
                  <a:txBody>
                    <a:bodyPr/>
                    <a:lstStyle/>
                    <a:p>
                      <a:pPr indent="0" lvl="0" marL="0" rtl="0" algn="l">
                        <a:spcBef>
                          <a:spcPts val="0"/>
                        </a:spcBef>
                        <a:spcAft>
                          <a:spcPts val="0"/>
                        </a:spcAft>
                        <a:buNone/>
                      </a:pPr>
                      <a:r>
                        <a:t/>
                      </a:r>
                      <a:endParaRPr sz="1100">
                        <a:latin typeface="Open Sans Light"/>
                        <a:ea typeface="Open Sans Light"/>
                        <a:cs typeface="Open Sans Light"/>
                        <a:sym typeface="Open Sans Light"/>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Open Sans Light"/>
                          <a:ea typeface="Open Sans Light"/>
                          <a:cs typeface="Open Sans Light"/>
                          <a:sym typeface="Open Sans Light"/>
                        </a:rPr>
                        <a:t>Producers/Managers</a:t>
                      </a:r>
                      <a:endParaRPr sz="1100">
                        <a:latin typeface="Open Sans Light"/>
                        <a:ea typeface="Open Sans Light"/>
                        <a:cs typeface="Open Sans Light"/>
                        <a:sym typeface="Open Sans Light"/>
                      </a:endParaRPr>
                    </a:p>
                  </a:txBody>
                  <a:tcPr marT="91425" marB="91425" marR="91425" marL="91425"/>
                </a:tc>
                <a:tc>
                  <a:txBody>
                    <a:bodyPr/>
                    <a:lstStyle/>
                    <a:p>
                      <a:pPr indent="0" lvl="0" marL="0" rtl="0" algn="l">
                        <a:spcBef>
                          <a:spcPts val="0"/>
                        </a:spcBef>
                        <a:spcAft>
                          <a:spcPts val="0"/>
                        </a:spcAft>
                        <a:buNone/>
                      </a:pPr>
                      <a:r>
                        <a:rPr lang="en" sz="1100">
                          <a:latin typeface="Open Sans Light"/>
                          <a:ea typeface="Open Sans Light"/>
                          <a:cs typeface="Open Sans Light"/>
                          <a:sym typeface="Open Sans Light"/>
                        </a:rPr>
                        <a:t>Supporting Institutions</a:t>
                      </a:r>
                      <a:endParaRPr sz="1100">
                        <a:latin typeface="Open Sans Light"/>
                        <a:ea typeface="Open Sans Light"/>
                        <a:cs typeface="Open Sans Light"/>
                        <a:sym typeface="Open Sans Light"/>
                      </a:endParaRPr>
                    </a:p>
                  </a:txBody>
                  <a:tcPr marT="91425" marB="91425" marR="91425" marL="91425"/>
                </a:tc>
              </a:tr>
              <a:tr h="252075">
                <a:tc>
                  <a:txBody>
                    <a:bodyPr/>
                    <a:lstStyle/>
                    <a:p>
                      <a:pPr indent="0" lvl="0" marL="0" rtl="0" algn="l">
                        <a:spcBef>
                          <a:spcPts val="0"/>
                        </a:spcBef>
                        <a:spcAft>
                          <a:spcPts val="0"/>
                        </a:spcAft>
                        <a:buNone/>
                      </a:pPr>
                      <a:r>
                        <a:rPr lang="en" sz="1100">
                          <a:latin typeface="Open Sans Light"/>
                          <a:ea typeface="Open Sans Light"/>
                          <a:cs typeface="Open Sans Light"/>
                          <a:sym typeface="Open Sans Light"/>
                        </a:rPr>
                        <a:t>Food, farming, agriculture</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sz="1100">
                          <a:latin typeface="Open Sans Light"/>
                          <a:ea typeface="Open Sans Light"/>
                          <a:cs typeface="Open Sans Light"/>
                          <a:sym typeface="Open Sans Light"/>
                        </a:rPr>
                        <a:t>535</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r">
                        <a:spcBef>
                          <a:spcPts val="0"/>
                        </a:spcBef>
                        <a:spcAft>
                          <a:spcPts val="0"/>
                        </a:spcAft>
                        <a:buNone/>
                      </a:pPr>
                      <a:r>
                        <a:rPr lang="en" sz="1100">
                          <a:latin typeface="Open Sans Light"/>
                          <a:ea typeface="Open Sans Light"/>
                          <a:cs typeface="Open Sans Light"/>
                          <a:sym typeface="Open Sans Light"/>
                        </a:rPr>
                        <a:t>55</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tcPr>
                </a:tc>
              </a:tr>
              <a:tr h="252075">
                <a:tc>
                  <a:txBody>
                    <a:bodyPr/>
                    <a:lstStyle/>
                    <a:p>
                      <a:pPr indent="0" lvl="0" marL="0" rtl="0" algn="l">
                        <a:spcBef>
                          <a:spcPts val="0"/>
                        </a:spcBef>
                        <a:spcAft>
                          <a:spcPts val="0"/>
                        </a:spcAft>
                        <a:buNone/>
                      </a:pPr>
                      <a:r>
                        <a:rPr lang="en" sz="1100">
                          <a:latin typeface="Open Sans Light"/>
                          <a:ea typeface="Open Sans Light"/>
                          <a:cs typeface="Open Sans Light"/>
                          <a:sym typeface="Open Sans Light"/>
                        </a:rPr>
                        <a:t>Working forests and woodlands</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sz="1100">
                          <a:latin typeface="Open Sans Light"/>
                          <a:ea typeface="Open Sans Light"/>
                          <a:cs typeface="Open Sans Light"/>
                          <a:sym typeface="Open Sans Light"/>
                        </a:rPr>
                        <a:t>97</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r">
                        <a:spcBef>
                          <a:spcPts val="0"/>
                        </a:spcBef>
                        <a:spcAft>
                          <a:spcPts val="0"/>
                        </a:spcAft>
                        <a:buNone/>
                      </a:pPr>
                      <a:r>
                        <a:rPr lang="en" sz="1100">
                          <a:latin typeface="Open Sans Light"/>
                          <a:ea typeface="Open Sans Light"/>
                          <a:cs typeface="Open Sans Light"/>
                          <a:sym typeface="Open Sans Light"/>
                        </a:rPr>
                        <a:t>26</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tcPr>
                </a:tc>
              </a:tr>
              <a:tr h="283025">
                <a:tc>
                  <a:txBody>
                    <a:bodyPr/>
                    <a:lstStyle/>
                    <a:p>
                      <a:pPr indent="0" lvl="0" marL="0" rtl="0" algn="l">
                        <a:spcBef>
                          <a:spcPts val="0"/>
                        </a:spcBef>
                        <a:spcAft>
                          <a:spcPts val="0"/>
                        </a:spcAft>
                        <a:buNone/>
                      </a:pPr>
                      <a:r>
                        <a:rPr lang="en" sz="1100">
                          <a:latin typeface="Open Sans Light"/>
                          <a:ea typeface="Open Sans Light"/>
                          <a:cs typeface="Open Sans Light"/>
                          <a:sym typeface="Open Sans Light"/>
                        </a:rPr>
                        <a:t>Fisheries, aquaculture, and shellfish operations</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sz="1100">
                          <a:latin typeface="Open Sans Light"/>
                          <a:ea typeface="Open Sans Light"/>
                          <a:cs typeface="Open Sans Light"/>
                          <a:sym typeface="Open Sans Light"/>
                        </a:rPr>
                        <a:t>64</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r">
                        <a:spcBef>
                          <a:spcPts val="0"/>
                        </a:spcBef>
                        <a:spcAft>
                          <a:spcPts val="0"/>
                        </a:spcAft>
                        <a:buNone/>
                      </a:pPr>
                      <a:r>
                        <a:rPr lang="en" sz="1100">
                          <a:latin typeface="Open Sans Light"/>
                          <a:ea typeface="Open Sans Light"/>
                          <a:cs typeface="Open Sans Light"/>
                          <a:sym typeface="Open Sans Light"/>
                        </a:rPr>
                        <a:t>20</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tcPr>
                </a:tc>
              </a:tr>
              <a:tr h="252075">
                <a:tc>
                  <a:txBody>
                    <a:bodyPr/>
                    <a:lstStyle/>
                    <a:p>
                      <a:pPr indent="0" lvl="0" marL="0" rtl="0" algn="l">
                        <a:spcBef>
                          <a:spcPts val="0"/>
                        </a:spcBef>
                        <a:spcAft>
                          <a:spcPts val="0"/>
                        </a:spcAft>
                        <a:buNone/>
                      </a:pPr>
                      <a:r>
                        <a:rPr lang="en" sz="1100">
                          <a:latin typeface="Open Sans Light"/>
                          <a:ea typeface="Open Sans Light"/>
                          <a:cs typeface="Open Sans Light"/>
                          <a:sym typeface="Open Sans Light"/>
                        </a:rPr>
                        <a:t>Supporting landscapes and systems</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sz="1100">
                          <a:latin typeface="Open Sans Light"/>
                          <a:ea typeface="Open Sans Light"/>
                          <a:cs typeface="Open Sans Light"/>
                          <a:sym typeface="Open Sans Light"/>
                        </a:rPr>
                        <a:t>286</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r">
                        <a:spcBef>
                          <a:spcPts val="0"/>
                        </a:spcBef>
                        <a:spcAft>
                          <a:spcPts val="0"/>
                        </a:spcAft>
                        <a:buNone/>
                      </a:pPr>
                      <a:r>
                        <a:rPr lang="en" sz="1100">
                          <a:latin typeface="Open Sans Light"/>
                          <a:ea typeface="Open Sans Light"/>
                          <a:cs typeface="Open Sans Light"/>
                          <a:sym typeface="Open Sans Light"/>
                        </a:rPr>
                        <a:t>206</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tcPr>
                </a:tc>
              </a:tr>
              <a:tr h="252075">
                <a:tc>
                  <a:txBody>
                    <a:bodyPr/>
                    <a:lstStyle/>
                    <a:p>
                      <a:pPr indent="0" lvl="0" marL="0" rtl="0" algn="r">
                        <a:spcBef>
                          <a:spcPts val="0"/>
                        </a:spcBef>
                        <a:spcAft>
                          <a:spcPts val="0"/>
                        </a:spcAft>
                        <a:buNone/>
                      </a:pPr>
                      <a:r>
                        <a:rPr lang="en" sz="1100">
                          <a:latin typeface="Open Sans Light"/>
                          <a:ea typeface="Open Sans Light"/>
                          <a:cs typeface="Open Sans Light"/>
                          <a:sym typeface="Open Sans Light"/>
                        </a:rPr>
                        <a:t>total</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Open Sans Light"/>
                          <a:ea typeface="Open Sans Light"/>
                          <a:cs typeface="Open Sans Light"/>
                          <a:sym typeface="Open Sans Light"/>
                        </a:rPr>
                        <a:t>982</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lang="en" sz="1100">
                          <a:latin typeface="Open Sans Light"/>
                          <a:ea typeface="Open Sans Light"/>
                          <a:cs typeface="Open Sans Light"/>
                          <a:sym typeface="Open Sans Light"/>
                        </a:rPr>
                        <a:t>307</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tcPr>
                </a:tc>
              </a:tr>
              <a:tr h="252075">
                <a:tc>
                  <a:txBody>
                    <a:bodyPr/>
                    <a:lstStyle/>
                    <a:p>
                      <a:pPr indent="0" lvl="0" marL="0" rtl="0" algn="r">
                        <a:spcBef>
                          <a:spcPts val="0"/>
                        </a:spcBef>
                        <a:spcAft>
                          <a:spcPts val="0"/>
                        </a:spcAft>
                        <a:buNone/>
                      </a:pPr>
                      <a:r>
                        <a:rPr lang="en" sz="1100">
                          <a:latin typeface="Open Sans Light"/>
                          <a:ea typeface="Open Sans Light"/>
                          <a:cs typeface="Open Sans Light"/>
                          <a:sym typeface="Open Sans Light"/>
                        </a:rPr>
                        <a:t>Grand total</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Open Sans Light"/>
                          <a:ea typeface="Open Sans Light"/>
                          <a:cs typeface="Open Sans Light"/>
                          <a:sym typeface="Open Sans Light"/>
                        </a:rPr>
                        <a:t>1,289</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t/>
                      </a:r>
                      <a:endParaRPr sz="1100">
                        <a:latin typeface="Open Sans Light"/>
                        <a:ea typeface="Open Sans Light"/>
                        <a:cs typeface="Open Sans Light"/>
                        <a:sym typeface="Open Sans Light"/>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7"/>
          <p:cNvSpPr txBox="1"/>
          <p:nvPr/>
        </p:nvSpPr>
        <p:spPr>
          <a:xfrm>
            <a:off x="4924550" y="1125175"/>
            <a:ext cx="37791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solidFill>
                  <a:schemeClr val="accent5"/>
                </a:solidFill>
                <a:latin typeface="Open Sans Light"/>
                <a:ea typeface="Open Sans Light"/>
                <a:cs typeface="Open Sans Light"/>
                <a:sym typeface="Open Sans Light"/>
              </a:rPr>
              <a:t>Producers and land managers operate according to the </a:t>
            </a:r>
            <a:r>
              <a:rPr b="1" i="1" lang="en" sz="1100">
                <a:solidFill>
                  <a:schemeClr val="accent5"/>
                </a:solidFill>
                <a:latin typeface="Open Sans"/>
                <a:ea typeface="Open Sans"/>
                <a:cs typeface="Open Sans"/>
                <a:sym typeface="Open Sans"/>
              </a:rPr>
              <a:t>"safety-first" principle</a:t>
            </a:r>
            <a:r>
              <a:rPr i="1" lang="en" sz="1100">
                <a:solidFill>
                  <a:schemeClr val="accent5"/>
                </a:solidFill>
                <a:latin typeface="Open Sans Light"/>
                <a:ea typeface="Open Sans Light"/>
                <a:cs typeface="Open Sans Light"/>
                <a:sym typeface="Open Sans Light"/>
              </a:rPr>
              <a:t> and are often risk-averse. In order to be successful, practices and programs must sufficiently and sustainably offset these risks in concrete ways. </a:t>
            </a:r>
            <a:endParaRPr i="1" sz="1100">
              <a:solidFill>
                <a:schemeClr val="accent5"/>
              </a:solidFill>
              <a:latin typeface="Open Sans Light"/>
              <a:ea typeface="Open Sans Light"/>
              <a:cs typeface="Open Sans Light"/>
              <a:sym typeface="Open Sans Light"/>
            </a:endParaRPr>
          </a:p>
          <a:p>
            <a:pPr indent="0" lvl="0" marL="0" rtl="0" algn="l">
              <a:spcBef>
                <a:spcPts val="0"/>
              </a:spcBef>
              <a:spcAft>
                <a:spcPts val="0"/>
              </a:spcAft>
              <a:buNone/>
            </a:pPr>
            <a:r>
              <a:t/>
            </a:r>
            <a:endParaRPr sz="1000">
              <a:solidFill>
                <a:srgbClr val="4DB6AC"/>
              </a:solidFill>
              <a:latin typeface="Open Sans Light"/>
              <a:ea typeface="Open Sans Light"/>
              <a:cs typeface="Open Sans Light"/>
              <a:sym typeface="Open Sans Light"/>
            </a:endParaRPr>
          </a:p>
          <a:p>
            <a:pPr indent="0" lvl="0" marL="0" rtl="0" algn="l">
              <a:spcBef>
                <a:spcPts val="0"/>
              </a:spcBef>
              <a:spcAft>
                <a:spcPts val="0"/>
              </a:spcAft>
              <a:buNone/>
            </a:pPr>
            <a:r>
              <a:t/>
            </a:r>
            <a:endParaRPr sz="1000">
              <a:solidFill>
                <a:srgbClr val="4DB6AC"/>
              </a:solidFill>
              <a:latin typeface="Open Sans Light"/>
              <a:ea typeface="Open Sans Light"/>
              <a:cs typeface="Open Sans Light"/>
              <a:sym typeface="Open Sans Light"/>
            </a:endParaRPr>
          </a:p>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What are the ecological and economic trade-offs of a particular </a:t>
            </a:r>
            <a:r>
              <a:rPr b="1" lang="en" sz="1300">
                <a:latin typeface="Open Sans"/>
                <a:ea typeface="Open Sans"/>
                <a:cs typeface="Open Sans"/>
                <a:sym typeface="Open Sans"/>
              </a:rPr>
              <a:t>(sub)</a:t>
            </a:r>
            <a:r>
              <a:rPr lang="en" sz="1300">
                <a:latin typeface="Open Sans"/>
                <a:ea typeface="Open Sans"/>
                <a:cs typeface="Open Sans"/>
                <a:sym typeface="Open Sans"/>
              </a:rPr>
              <a:t>region? What is the best type of data to understand how various incentive structures may impact different producers differently in this context?</a:t>
            </a:r>
            <a:endParaRPr sz="1300">
              <a:latin typeface="Open Sans"/>
              <a:ea typeface="Open Sans"/>
              <a:cs typeface="Open Sans"/>
              <a:sym typeface="Open Sans"/>
            </a:endParaRPr>
          </a:p>
          <a:p>
            <a:pPr indent="0" lvl="0" marL="914400" rtl="0" algn="l">
              <a:spcBef>
                <a:spcPts val="0"/>
              </a:spcBef>
              <a:spcAft>
                <a:spcPts val="0"/>
              </a:spcAft>
              <a:buNone/>
            </a:pPr>
            <a:r>
              <a:t/>
            </a:r>
            <a:endParaRPr sz="1300">
              <a:latin typeface="Open Sans"/>
              <a:ea typeface="Open Sans"/>
              <a:cs typeface="Open Sans"/>
              <a:sym typeface="Open Sans"/>
            </a:endParaRPr>
          </a:p>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How can incentive mechanisms and robust </a:t>
            </a:r>
            <a:r>
              <a:rPr b="1" lang="en" sz="1300">
                <a:latin typeface="Open Sans"/>
                <a:ea typeface="Open Sans"/>
                <a:cs typeface="Open Sans"/>
                <a:sym typeface="Open Sans"/>
              </a:rPr>
              <a:t>social networks</a:t>
            </a:r>
            <a:r>
              <a:rPr lang="en" sz="1300">
                <a:latin typeface="Open Sans"/>
                <a:ea typeface="Open Sans"/>
                <a:cs typeface="Open Sans"/>
                <a:sym typeface="Open Sans"/>
              </a:rPr>
              <a:t> work to scale up ecosystem service provisioning programs to achieve changes beyond individual farms/producers?</a:t>
            </a:r>
            <a:endParaRPr sz="1300">
              <a:latin typeface="Open Sans"/>
              <a:ea typeface="Open Sans"/>
              <a:cs typeface="Open Sans"/>
              <a:sym typeface="Open Sans"/>
            </a:endParaRPr>
          </a:p>
          <a:p>
            <a:pPr indent="0" lvl="0" marL="457200" rtl="0" algn="l">
              <a:spcBef>
                <a:spcPts val="0"/>
              </a:spcBef>
              <a:spcAft>
                <a:spcPts val="0"/>
              </a:spcAft>
              <a:buNone/>
            </a:pPr>
            <a:r>
              <a:t/>
            </a:r>
            <a:endParaRPr sz="800">
              <a:latin typeface="Open Sans"/>
              <a:ea typeface="Open Sans"/>
              <a:cs typeface="Open Sans"/>
              <a:sym typeface="Open Sans"/>
            </a:endParaRPr>
          </a:p>
        </p:txBody>
      </p:sp>
      <p:sp>
        <p:nvSpPr>
          <p:cNvPr id="228" name="Google Shape;228;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Results &amp; Recommendations</a:t>
            </a:r>
            <a:endParaRPr/>
          </a:p>
        </p:txBody>
      </p:sp>
      <p:sp>
        <p:nvSpPr>
          <p:cNvPr id="229" name="Google Shape;229;p27"/>
          <p:cNvSpPr txBox="1"/>
          <p:nvPr>
            <p:ph idx="1" type="body"/>
          </p:nvPr>
        </p:nvSpPr>
        <p:spPr>
          <a:xfrm>
            <a:off x="440350" y="1125175"/>
            <a:ext cx="4257600" cy="39096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230" name="Google Shape;230;p27"/>
          <p:cNvSpPr txBox="1"/>
          <p:nvPr/>
        </p:nvSpPr>
        <p:spPr>
          <a:xfrm>
            <a:off x="440500" y="1163725"/>
            <a:ext cx="4257600" cy="3909600"/>
          </a:xfrm>
          <a:prstGeom prst="rect">
            <a:avLst/>
          </a:prstGeom>
          <a:noFill/>
          <a:ln>
            <a:noFill/>
          </a:ln>
        </p:spPr>
        <p:txBody>
          <a:bodyPr anchorCtr="0" anchor="t" bIns="91425" lIns="91425" spcFirstLastPara="1" rIns="91425" wrap="square" tIns="91425">
            <a:spAutoFit/>
          </a:bodyPr>
          <a:lstStyle/>
          <a:p>
            <a:pPr indent="0" lvl="0" marL="0" rtl="0" algn="ctr">
              <a:spcBef>
                <a:spcPts val="1800"/>
              </a:spcBef>
              <a:spcAft>
                <a:spcPts val="0"/>
              </a:spcAft>
              <a:buNone/>
            </a:pPr>
            <a:r>
              <a:rPr lang="en">
                <a:solidFill>
                  <a:schemeClr val="accent5"/>
                </a:solidFill>
                <a:latin typeface="Open Sans SemiBold"/>
                <a:ea typeface="Open Sans SemiBold"/>
                <a:cs typeface="Open Sans SemiBold"/>
                <a:sym typeface="Open Sans SemiBold"/>
              </a:rPr>
              <a:t>Increasing farm profitability and sustainability</a:t>
            </a:r>
            <a:endParaRPr>
              <a:solidFill>
                <a:schemeClr val="accent5"/>
              </a:solidFill>
              <a:latin typeface="Open Sans SemiBold"/>
              <a:ea typeface="Open Sans SemiBold"/>
              <a:cs typeface="Open Sans SemiBold"/>
              <a:sym typeface="Open Sans SemiBold"/>
            </a:endParaRPr>
          </a:p>
          <a:p>
            <a:pPr indent="0" lvl="0" marL="0" rtl="0" algn="l">
              <a:spcBef>
                <a:spcPts val="600"/>
              </a:spcBef>
              <a:spcAft>
                <a:spcPts val="0"/>
              </a:spcAft>
              <a:buNone/>
            </a:pPr>
            <a:r>
              <a:rPr b="1" lang="en" sz="1200">
                <a:latin typeface="Open Sans"/>
                <a:ea typeface="Open Sans"/>
                <a:cs typeface="Open Sans"/>
                <a:sym typeface="Open Sans"/>
              </a:rPr>
              <a:t>Public &amp; private sector certifications</a:t>
            </a:r>
            <a:endParaRPr b="1" sz="1200">
              <a:latin typeface="Open Sans"/>
              <a:ea typeface="Open Sans"/>
              <a:cs typeface="Open Sans"/>
              <a:sym typeface="Open Sans"/>
            </a:endParaRPr>
          </a:p>
          <a:p>
            <a:pPr indent="-285750" lvl="0" marL="457200" rtl="0" algn="l">
              <a:spcBef>
                <a:spcPts val="1000"/>
              </a:spcBef>
              <a:spcAft>
                <a:spcPts val="0"/>
              </a:spcAft>
              <a:buSzPts val="900"/>
              <a:buFont typeface="Open Sans Light"/>
              <a:buChar char="●"/>
            </a:pPr>
            <a:r>
              <a:rPr lang="en" sz="900">
                <a:latin typeface="Open Sans Light"/>
                <a:ea typeface="Open Sans Light"/>
                <a:cs typeface="Open Sans Light"/>
                <a:sym typeface="Open Sans Light"/>
              </a:rPr>
              <a:t>Practices</a:t>
            </a:r>
            <a:endParaRPr sz="900">
              <a:latin typeface="Open Sans Light"/>
              <a:ea typeface="Open Sans Light"/>
              <a:cs typeface="Open Sans Light"/>
              <a:sym typeface="Open Sans Light"/>
            </a:endParaRPr>
          </a:p>
          <a:p>
            <a:pPr indent="-285750" lvl="1" marL="9144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Bee Friendly Farming (Pollinator Partnership)</a:t>
            </a:r>
            <a:endParaRPr sz="900">
              <a:latin typeface="Open Sans Light"/>
              <a:ea typeface="Open Sans Light"/>
              <a:cs typeface="Open Sans Light"/>
              <a:sym typeface="Open Sans Light"/>
            </a:endParaRPr>
          </a:p>
          <a:p>
            <a:pPr indent="-285750" lvl="1" marL="9144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Salmon Welfare Certified (A Greener World)</a:t>
            </a:r>
            <a:endParaRPr sz="900">
              <a:latin typeface="Open Sans Light"/>
              <a:ea typeface="Open Sans Light"/>
              <a:cs typeface="Open Sans Light"/>
              <a:sym typeface="Open Sans Light"/>
            </a:endParaRPr>
          </a:p>
          <a:p>
            <a:pPr indent="-285750" lvl="1" marL="9144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Bird-Friendly Maple Syrup (VT)</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Products</a:t>
            </a:r>
            <a:endParaRPr sz="900">
              <a:latin typeface="Open Sans Light"/>
              <a:ea typeface="Open Sans Light"/>
              <a:cs typeface="Open Sans Light"/>
              <a:sym typeface="Open Sans Light"/>
            </a:endParaRPr>
          </a:p>
          <a:p>
            <a:pPr indent="-285750" lvl="1" marL="9144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True Blue Crab Meat program (MD)</a:t>
            </a:r>
            <a:endParaRPr sz="900">
              <a:latin typeface="Open Sans Light"/>
              <a:ea typeface="Open Sans Light"/>
              <a:cs typeface="Open Sans Light"/>
              <a:sym typeface="Open Sans Light"/>
            </a:endParaRPr>
          </a:p>
          <a:p>
            <a:pPr indent="-285750" lvl="1" marL="9144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Connecticut Grown Forest Products (CT)</a:t>
            </a:r>
            <a:endParaRPr sz="900">
              <a:latin typeface="Open Sans Light"/>
              <a:ea typeface="Open Sans Light"/>
              <a:cs typeface="Open Sans Light"/>
              <a:sym typeface="Open Sans Light"/>
            </a:endParaRPr>
          </a:p>
          <a:p>
            <a:pPr indent="-285750" lvl="1" marL="9144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Carbon credit programs </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Places</a:t>
            </a:r>
            <a:endParaRPr sz="900">
              <a:latin typeface="Open Sans Light"/>
              <a:ea typeface="Open Sans Light"/>
              <a:cs typeface="Open Sans Light"/>
              <a:sym typeface="Open Sans Light"/>
            </a:endParaRPr>
          </a:p>
          <a:p>
            <a:pPr indent="-285750" lvl="1" marL="9144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Century and Bicentennial Farm (PA)</a:t>
            </a:r>
            <a:endParaRPr sz="900">
              <a:latin typeface="Open Sans Light"/>
              <a:ea typeface="Open Sans Light"/>
              <a:cs typeface="Open Sans Light"/>
              <a:sym typeface="Open Sans Light"/>
            </a:endParaRPr>
          </a:p>
          <a:p>
            <a:pPr indent="-285750" lvl="1" marL="9144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Ocean Friendly Restaurant (Surfrider Foundation)</a:t>
            </a:r>
            <a:endParaRPr sz="900">
              <a:latin typeface="Open Sans Light"/>
              <a:ea typeface="Open Sans Light"/>
              <a:cs typeface="Open Sans Light"/>
              <a:sym typeface="Open Sans Light"/>
            </a:endParaRPr>
          </a:p>
          <a:p>
            <a:pPr indent="-285750" lvl="1" marL="9144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Tree City USA</a:t>
            </a:r>
            <a:endParaRPr sz="900">
              <a:latin typeface="Open Sans Light"/>
              <a:ea typeface="Open Sans Light"/>
              <a:cs typeface="Open Sans Light"/>
              <a:sym typeface="Open Sans Light"/>
            </a:endParaRPr>
          </a:p>
          <a:p>
            <a:pPr indent="0" lvl="0" marL="0" rtl="0" algn="l">
              <a:spcBef>
                <a:spcPts val="0"/>
              </a:spcBef>
              <a:spcAft>
                <a:spcPts val="0"/>
              </a:spcAft>
              <a:buNone/>
            </a:pPr>
            <a:r>
              <a:t/>
            </a:r>
            <a:endParaRPr sz="8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Implementation grants and loans</a:t>
            </a:r>
            <a:endParaRPr b="1" sz="1200">
              <a:latin typeface="Open Sans"/>
              <a:ea typeface="Open Sans"/>
              <a:cs typeface="Open Sans"/>
              <a:sym typeface="Open Sans"/>
            </a:endParaRPr>
          </a:p>
          <a:p>
            <a:pPr indent="-285750" lvl="0" marL="457200" rtl="0" algn="l">
              <a:spcBef>
                <a:spcPts val="1000"/>
              </a:spcBef>
              <a:spcAft>
                <a:spcPts val="0"/>
              </a:spcAft>
              <a:buSzPts val="900"/>
              <a:buFont typeface="Open Sans Light"/>
              <a:buChar char="●"/>
            </a:pPr>
            <a:r>
              <a:rPr lang="en" sz="900">
                <a:latin typeface="Open Sans Light"/>
                <a:ea typeface="Open Sans Light"/>
                <a:cs typeface="Open Sans Light"/>
                <a:sym typeface="Open Sans Light"/>
              </a:rPr>
              <a:t>Partner Community Capital Local Food Value Chains Initiative (WV)</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Community Wood Energy and Wood Innovation Grant Program (USDA)</a:t>
            </a:r>
            <a:endParaRPr sz="900">
              <a:latin typeface="Open Sans Light"/>
              <a:ea typeface="Open Sans Light"/>
              <a:cs typeface="Open Sans Light"/>
              <a:sym typeface="Open Sans Light"/>
            </a:endParaRPr>
          </a:p>
          <a:p>
            <a:pPr indent="0" lvl="0" marL="0" rtl="0" algn="l">
              <a:spcBef>
                <a:spcPts val="0"/>
              </a:spcBef>
              <a:spcAft>
                <a:spcPts val="0"/>
              </a:spcAft>
              <a:buNone/>
            </a:pPr>
            <a:r>
              <a:t/>
            </a:r>
            <a:endParaRPr sz="10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Financial planning</a:t>
            </a:r>
            <a:endParaRPr b="1" sz="1200">
              <a:latin typeface="Open Sans"/>
              <a:ea typeface="Open Sans"/>
              <a:cs typeface="Open Sans"/>
              <a:sym typeface="Open Sans"/>
            </a:endParaRPr>
          </a:p>
          <a:p>
            <a:pPr indent="-285750" lvl="0" marL="457200" rtl="0" algn="l">
              <a:spcBef>
                <a:spcPts val="1000"/>
              </a:spcBef>
              <a:spcAft>
                <a:spcPts val="0"/>
              </a:spcAft>
              <a:buSzPts val="900"/>
              <a:buFont typeface="Open Sans Light"/>
              <a:buChar char="●"/>
            </a:pPr>
            <a:r>
              <a:rPr lang="en" sz="900">
                <a:latin typeface="Open Sans Light"/>
                <a:ea typeface="Open Sans Light"/>
                <a:cs typeface="Open Sans Light"/>
                <a:sym typeface="Open Sans Light"/>
              </a:rPr>
              <a:t>Technical assistance &amp; education (Conservation Finance Centers) </a:t>
            </a:r>
            <a:endParaRPr sz="900">
              <a:latin typeface="Open Sans Light"/>
              <a:ea typeface="Open Sans Light"/>
              <a:cs typeface="Open Sans Light"/>
              <a:sym typeface="Open Sans Light"/>
            </a:endParaRPr>
          </a:p>
        </p:txBody>
      </p:sp>
      <p:cxnSp>
        <p:nvCxnSpPr>
          <p:cNvPr id="231" name="Google Shape;231;p27"/>
          <p:cNvCxnSpPr/>
          <p:nvPr/>
        </p:nvCxnSpPr>
        <p:spPr>
          <a:xfrm>
            <a:off x="440500" y="1480825"/>
            <a:ext cx="4257600" cy="0"/>
          </a:xfrm>
          <a:prstGeom prst="straightConnector1">
            <a:avLst/>
          </a:prstGeom>
          <a:noFill/>
          <a:ln cap="flat" cmpd="sng" w="19050">
            <a:solidFill>
              <a:srgbClr val="FFFFFF"/>
            </a:solidFill>
            <a:prstDash val="solid"/>
            <a:round/>
            <a:headEnd len="med" w="med" type="none"/>
            <a:tailEnd len="med" w="med" type="oval"/>
          </a:ln>
        </p:spPr>
      </p:cxnSp>
      <p:sp>
        <p:nvSpPr>
          <p:cNvPr id="232" name="Google Shape;23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8"/>
          <p:cNvSpPr txBox="1"/>
          <p:nvPr/>
        </p:nvSpPr>
        <p:spPr>
          <a:xfrm>
            <a:off x="4924550" y="1125175"/>
            <a:ext cx="3779100" cy="364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solidFill>
                  <a:schemeClr val="accent5"/>
                </a:solidFill>
                <a:latin typeface="Open Sans Light"/>
                <a:ea typeface="Open Sans Light"/>
                <a:cs typeface="Open Sans Light"/>
                <a:sym typeface="Open Sans Light"/>
              </a:rPr>
              <a:t>Programs are structured to either incentivize a single ecosystem service or multiple layered services. Project design should account for those strengths and weaknesses  as well as the potential to scale practices from individual farms to multifunctional landscapes.</a:t>
            </a:r>
            <a:r>
              <a:rPr i="1" lang="en" sz="1100">
                <a:solidFill>
                  <a:schemeClr val="accent5"/>
                </a:solidFill>
                <a:latin typeface="Open Sans Light"/>
                <a:ea typeface="Open Sans Light"/>
                <a:cs typeface="Open Sans Light"/>
                <a:sym typeface="Open Sans Light"/>
              </a:rPr>
              <a:t> </a:t>
            </a:r>
            <a:endParaRPr i="1" sz="1100">
              <a:solidFill>
                <a:schemeClr val="accent5"/>
              </a:solidFill>
              <a:latin typeface="Open Sans Light"/>
              <a:ea typeface="Open Sans Light"/>
              <a:cs typeface="Open Sans Light"/>
              <a:sym typeface="Open Sans Light"/>
            </a:endParaRPr>
          </a:p>
          <a:p>
            <a:pPr indent="0" lvl="0" marL="0" rtl="0" algn="l">
              <a:spcBef>
                <a:spcPts val="0"/>
              </a:spcBef>
              <a:spcAft>
                <a:spcPts val="0"/>
              </a:spcAft>
              <a:buNone/>
            </a:pPr>
            <a:r>
              <a:t/>
            </a:r>
            <a:endParaRPr sz="1300">
              <a:latin typeface="Open Sans"/>
              <a:ea typeface="Open Sans"/>
              <a:cs typeface="Open Sans"/>
              <a:sym typeface="Open Sans"/>
            </a:endParaRPr>
          </a:p>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How do ecosystem service</a:t>
            </a:r>
            <a:r>
              <a:rPr lang="en" sz="1300">
                <a:latin typeface="Open Sans"/>
                <a:ea typeface="Open Sans"/>
                <a:cs typeface="Open Sans"/>
                <a:sym typeface="Open Sans"/>
              </a:rPr>
              <a:t> needs assessments change across </a:t>
            </a:r>
            <a:r>
              <a:rPr b="1" lang="en" sz="1300">
                <a:latin typeface="Open Sans"/>
                <a:ea typeface="Open Sans"/>
                <a:cs typeface="Open Sans"/>
                <a:sym typeface="Open Sans"/>
              </a:rPr>
              <a:t>scales</a:t>
            </a:r>
            <a:r>
              <a:rPr lang="en" sz="1300">
                <a:latin typeface="Open Sans"/>
                <a:ea typeface="Open Sans"/>
                <a:cs typeface="Open Sans"/>
                <a:sym typeface="Open Sans"/>
              </a:rPr>
              <a:t>? Why does this matter for Northeast _____?</a:t>
            </a:r>
            <a:endParaRPr sz="1300">
              <a:latin typeface="Open Sans"/>
              <a:ea typeface="Open Sans"/>
              <a:cs typeface="Open Sans"/>
              <a:sym typeface="Open Sans"/>
            </a:endParaRPr>
          </a:p>
          <a:p>
            <a:pPr indent="-292100" lvl="1" marL="914400" rtl="0" algn="l">
              <a:spcBef>
                <a:spcPts val="0"/>
              </a:spcBef>
              <a:spcAft>
                <a:spcPts val="0"/>
              </a:spcAft>
              <a:buSzPts val="1000"/>
              <a:buFont typeface="Open Sans"/>
              <a:buChar char="○"/>
            </a:pPr>
            <a:r>
              <a:rPr lang="en" sz="1000">
                <a:latin typeface="Open Sans"/>
                <a:ea typeface="Open Sans"/>
                <a:cs typeface="Open Sans"/>
                <a:sym typeface="Open Sans"/>
              </a:rPr>
              <a:t>producers</a:t>
            </a:r>
            <a:r>
              <a:rPr lang="en" sz="1000">
                <a:latin typeface="Open Sans"/>
                <a:ea typeface="Open Sans"/>
                <a:cs typeface="Open Sans"/>
                <a:sym typeface="Open Sans"/>
              </a:rPr>
              <a:t>/managers</a:t>
            </a:r>
            <a:endParaRPr sz="1000">
              <a:latin typeface="Open Sans"/>
              <a:ea typeface="Open Sans"/>
              <a:cs typeface="Open Sans"/>
              <a:sym typeface="Open Sans"/>
            </a:endParaRPr>
          </a:p>
          <a:p>
            <a:pPr indent="-292100" lvl="1" marL="914400" rtl="0" algn="l">
              <a:spcBef>
                <a:spcPts val="0"/>
              </a:spcBef>
              <a:spcAft>
                <a:spcPts val="0"/>
              </a:spcAft>
              <a:buSzPts val="1000"/>
              <a:buFont typeface="Open Sans"/>
              <a:buChar char="○"/>
            </a:pPr>
            <a:r>
              <a:rPr lang="en" sz="1000">
                <a:latin typeface="Open Sans"/>
                <a:ea typeface="Open Sans"/>
                <a:cs typeface="Open Sans"/>
                <a:sym typeface="Open Sans"/>
              </a:rPr>
              <a:t>public agencies</a:t>
            </a:r>
            <a:endParaRPr sz="1000">
              <a:latin typeface="Open Sans"/>
              <a:ea typeface="Open Sans"/>
              <a:cs typeface="Open Sans"/>
              <a:sym typeface="Open Sans"/>
            </a:endParaRPr>
          </a:p>
          <a:p>
            <a:pPr indent="-292100" lvl="1" marL="914400" rtl="0" algn="l">
              <a:spcBef>
                <a:spcPts val="0"/>
              </a:spcBef>
              <a:spcAft>
                <a:spcPts val="0"/>
              </a:spcAft>
              <a:buSzPts val="1000"/>
              <a:buFont typeface="Open Sans"/>
              <a:buChar char="○"/>
            </a:pPr>
            <a:r>
              <a:rPr lang="en" sz="1000">
                <a:latin typeface="Open Sans"/>
                <a:ea typeface="Open Sans"/>
                <a:cs typeface="Open Sans"/>
                <a:sym typeface="Open Sans"/>
              </a:rPr>
              <a:t>private commerce</a:t>
            </a:r>
            <a:endParaRPr sz="1000">
              <a:latin typeface="Open Sans"/>
              <a:ea typeface="Open Sans"/>
              <a:cs typeface="Open Sans"/>
              <a:sym typeface="Open Sans"/>
            </a:endParaRPr>
          </a:p>
          <a:p>
            <a:pPr indent="-292100" lvl="1" marL="914400" rtl="0" algn="l">
              <a:spcBef>
                <a:spcPts val="0"/>
              </a:spcBef>
              <a:spcAft>
                <a:spcPts val="0"/>
              </a:spcAft>
              <a:buSzPts val="1000"/>
              <a:buFont typeface="Open Sans"/>
              <a:buChar char="○"/>
            </a:pPr>
            <a:r>
              <a:rPr lang="en" sz="1000">
                <a:latin typeface="Open Sans"/>
                <a:ea typeface="Open Sans"/>
                <a:cs typeface="Open Sans"/>
                <a:sym typeface="Open Sans"/>
              </a:rPr>
              <a:t>…</a:t>
            </a:r>
            <a:endParaRPr sz="1000">
              <a:latin typeface="Open Sans"/>
              <a:ea typeface="Open Sans"/>
              <a:cs typeface="Open Sans"/>
              <a:sym typeface="Open Sans"/>
            </a:endParaRPr>
          </a:p>
          <a:p>
            <a:pPr indent="0" lvl="0" marL="457200" rtl="0" algn="l">
              <a:spcBef>
                <a:spcPts val="0"/>
              </a:spcBef>
              <a:spcAft>
                <a:spcPts val="0"/>
              </a:spcAft>
              <a:buNone/>
            </a:pPr>
            <a:r>
              <a:t/>
            </a:r>
            <a:endParaRPr sz="1300">
              <a:latin typeface="Open Sans"/>
              <a:ea typeface="Open Sans"/>
              <a:cs typeface="Open Sans"/>
              <a:sym typeface="Open Sans"/>
            </a:endParaRPr>
          </a:p>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How do disparities and injustices affect the provisioning of ecosystem services? How does program access and change across </a:t>
            </a:r>
            <a:r>
              <a:rPr b="1" lang="en" sz="1300">
                <a:latin typeface="Open Sans"/>
                <a:ea typeface="Open Sans"/>
                <a:cs typeface="Open Sans"/>
                <a:sym typeface="Open Sans"/>
              </a:rPr>
              <a:t>populations</a:t>
            </a:r>
            <a:r>
              <a:rPr lang="en" sz="1300">
                <a:latin typeface="Open Sans"/>
                <a:ea typeface="Open Sans"/>
                <a:cs typeface="Open Sans"/>
                <a:sym typeface="Open Sans"/>
              </a:rPr>
              <a:t>?</a:t>
            </a:r>
            <a:endParaRPr sz="1300">
              <a:latin typeface="Open Sans"/>
              <a:ea typeface="Open Sans"/>
              <a:cs typeface="Open Sans"/>
              <a:sym typeface="Open Sans"/>
            </a:endParaRPr>
          </a:p>
          <a:p>
            <a:pPr indent="0" lvl="0" marL="914400" rtl="0" algn="l">
              <a:spcBef>
                <a:spcPts val="0"/>
              </a:spcBef>
              <a:spcAft>
                <a:spcPts val="0"/>
              </a:spcAft>
              <a:buNone/>
            </a:pPr>
            <a:r>
              <a:t/>
            </a:r>
            <a:endParaRPr sz="1300">
              <a:latin typeface="Open Sans"/>
              <a:ea typeface="Open Sans"/>
              <a:cs typeface="Open Sans"/>
              <a:sym typeface="Open Sans"/>
            </a:endParaRPr>
          </a:p>
        </p:txBody>
      </p:sp>
      <p:sp>
        <p:nvSpPr>
          <p:cNvPr id="238" name="Google Shape;238;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Results &amp; Recommendations</a:t>
            </a:r>
            <a:endParaRPr/>
          </a:p>
        </p:txBody>
      </p:sp>
      <p:sp>
        <p:nvSpPr>
          <p:cNvPr id="239" name="Google Shape;239;p28"/>
          <p:cNvSpPr txBox="1"/>
          <p:nvPr>
            <p:ph idx="1" type="body"/>
          </p:nvPr>
        </p:nvSpPr>
        <p:spPr>
          <a:xfrm>
            <a:off x="440350" y="1125175"/>
            <a:ext cx="4257600" cy="37740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240" name="Google Shape;240;p28"/>
          <p:cNvSpPr txBox="1"/>
          <p:nvPr/>
        </p:nvSpPr>
        <p:spPr>
          <a:xfrm>
            <a:off x="440500" y="1163725"/>
            <a:ext cx="4257600" cy="969600"/>
          </a:xfrm>
          <a:prstGeom prst="rect">
            <a:avLst/>
          </a:prstGeom>
          <a:noFill/>
          <a:ln>
            <a:noFill/>
          </a:ln>
        </p:spPr>
        <p:txBody>
          <a:bodyPr anchorCtr="0" anchor="t" bIns="91425" lIns="91425" spcFirstLastPara="1" rIns="91425" wrap="square" tIns="91425">
            <a:spAutoFit/>
          </a:bodyPr>
          <a:lstStyle/>
          <a:p>
            <a:pPr indent="0" lvl="0" marL="0" rtl="0" algn="l">
              <a:spcBef>
                <a:spcPts val="1800"/>
              </a:spcBef>
              <a:spcAft>
                <a:spcPts val="0"/>
              </a:spcAft>
              <a:buNone/>
            </a:pPr>
            <a:r>
              <a:rPr lang="en">
                <a:solidFill>
                  <a:schemeClr val="accent5"/>
                </a:solidFill>
                <a:latin typeface="Open Sans SemiBold"/>
                <a:ea typeface="Open Sans SemiBold"/>
                <a:cs typeface="Open Sans SemiBold"/>
                <a:sym typeface="Open Sans SemiBold"/>
              </a:rPr>
              <a:t>Positioning agriculture and forestry as primary leaders in mitigating climate change</a:t>
            </a:r>
            <a:endParaRPr>
              <a:solidFill>
                <a:schemeClr val="accent5"/>
              </a:solidFill>
              <a:latin typeface="Open Sans SemiBold"/>
              <a:ea typeface="Open Sans SemiBold"/>
              <a:cs typeface="Open Sans SemiBold"/>
              <a:sym typeface="Open Sans SemiBold"/>
            </a:endParaRPr>
          </a:p>
          <a:p>
            <a:pPr indent="0" lvl="0" marL="0" rtl="0" algn="ctr">
              <a:spcBef>
                <a:spcPts val="600"/>
              </a:spcBef>
              <a:spcAft>
                <a:spcPts val="0"/>
              </a:spcAft>
              <a:buNone/>
            </a:pPr>
            <a:r>
              <a:t/>
            </a:r>
            <a:endParaRPr sz="10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800">
              <a:solidFill>
                <a:srgbClr val="434343"/>
              </a:solidFill>
              <a:latin typeface="Open Sans Light"/>
              <a:ea typeface="Open Sans Light"/>
              <a:cs typeface="Open Sans Light"/>
              <a:sym typeface="Open Sans Light"/>
            </a:endParaRPr>
          </a:p>
        </p:txBody>
      </p:sp>
      <p:cxnSp>
        <p:nvCxnSpPr>
          <p:cNvPr id="241" name="Google Shape;241;p28"/>
          <p:cNvCxnSpPr/>
          <p:nvPr/>
        </p:nvCxnSpPr>
        <p:spPr>
          <a:xfrm>
            <a:off x="440350" y="1809950"/>
            <a:ext cx="4257600" cy="0"/>
          </a:xfrm>
          <a:prstGeom prst="straightConnector1">
            <a:avLst/>
          </a:prstGeom>
          <a:noFill/>
          <a:ln cap="flat" cmpd="sng" w="19050">
            <a:solidFill>
              <a:srgbClr val="FFFFFF"/>
            </a:solidFill>
            <a:prstDash val="solid"/>
            <a:round/>
            <a:headEnd len="med" w="med" type="none"/>
            <a:tailEnd len="med" w="med" type="oval"/>
          </a:ln>
        </p:spPr>
      </p:cxnSp>
      <p:sp>
        <p:nvSpPr>
          <p:cNvPr id="242" name="Google Shape;242;p28"/>
          <p:cNvSpPr txBox="1"/>
          <p:nvPr/>
        </p:nvSpPr>
        <p:spPr>
          <a:xfrm>
            <a:off x="628650" y="1915050"/>
            <a:ext cx="4069200" cy="315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Land protection, easement, PES</a:t>
            </a:r>
            <a:endParaRPr b="1" sz="1200">
              <a:latin typeface="Open Sans"/>
              <a:ea typeface="Open Sans"/>
              <a:cs typeface="Open Sans"/>
              <a:sym typeface="Open Sans"/>
            </a:endParaRPr>
          </a:p>
          <a:p>
            <a:pPr indent="-285750" lvl="0" marL="457200" rtl="0" algn="l">
              <a:spcBef>
                <a:spcPts val="1000"/>
              </a:spcBef>
              <a:spcAft>
                <a:spcPts val="0"/>
              </a:spcAft>
              <a:buSzPts val="900"/>
              <a:buFont typeface="Open Sans Light"/>
              <a:buChar char="●"/>
            </a:pPr>
            <a:r>
              <a:rPr lang="en" sz="900">
                <a:latin typeface="Open Sans Light"/>
                <a:ea typeface="Open Sans Light"/>
                <a:cs typeface="Open Sans Light"/>
                <a:sym typeface="Open Sans Light"/>
              </a:rPr>
              <a:t>Community Foundation (Maine)</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Open Space Program (DE) </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USDA Conservation Reserve Program (CRP)</a:t>
            </a:r>
            <a:endParaRPr sz="900">
              <a:latin typeface="Open Sans Light"/>
              <a:ea typeface="Open Sans Light"/>
              <a:cs typeface="Open Sans Light"/>
              <a:sym typeface="Open Sans Light"/>
            </a:endParaRPr>
          </a:p>
          <a:p>
            <a:pPr indent="0" lvl="0" marL="0" rtl="0" algn="l">
              <a:spcBef>
                <a:spcPts val="0"/>
              </a:spcBef>
              <a:spcAft>
                <a:spcPts val="0"/>
              </a:spcAft>
              <a:buNone/>
            </a:pPr>
            <a:r>
              <a:t/>
            </a:r>
            <a:endParaRPr>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Leasing, selling, disposing public land</a:t>
            </a:r>
            <a:endParaRPr b="1" sz="1200">
              <a:latin typeface="Open Sans"/>
              <a:ea typeface="Open Sans"/>
              <a:cs typeface="Open Sans"/>
              <a:sym typeface="Open Sans"/>
            </a:endParaRPr>
          </a:p>
          <a:p>
            <a:pPr indent="-285750" lvl="0" marL="457200" rtl="0" algn="l">
              <a:spcBef>
                <a:spcPts val="1000"/>
              </a:spcBef>
              <a:spcAft>
                <a:spcPts val="0"/>
              </a:spcAft>
              <a:buSzPts val="900"/>
              <a:buFont typeface="Open Sans Light"/>
              <a:buChar char="●"/>
            </a:pPr>
            <a:r>
              <a:rPr lang="en" sz="900">
                <a:latin typeface="Open Sans Light"/>
                <a:ea typeface="Open Sans Light"/>
                <a:cs typeface="Open Sans Light"/>
                <a:sym typeface="Open Sans Light"/>
              </a:rPr>
              <a:t>Urban Farming Land Lease Program (DC)</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Farmland (Land) Access Program (RI)</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Shellfish grounds (CT, RI)</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USFWS/USDA FSA Inventory Property Disposal Program</a:t>
            </a:r>
            <a:endParaRPr sz="900">
              <a:latin typeface="Open Sans Light"/>
              <a:ea typeface="Open Sans Light"/>
              <a:cs typeface="Open Sans Light"/>
              <a:sym typeface="Open Sans Light"/>
            </a:endParaRPr>
          </a:p>
          <a:p>
            <a:pPr indent="0" lvl="0" marL="0" rtl="0" algn="l">
              <a:spcBef>
                <a:spcPts val="0"/>
              </a:spcBef>
              <a:spcAft>
                <a:spcPts val="0"/>
              </a:spcAft>
              <a:buNone/>
            </a:pPr>
            <a:r>
              <a:t/>
            </a:r>
            <a:endParaRPr>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Regenerative practices</a:t>
            </a:r>
            <a:endParaRPr b="1" sz="1200">
              <a:latin typeface="Open Sans"/>
              <a:ea typeface="Open Sans"/>
              <a:cs typeface="Open Sans"/>
              <a:sym typeface="Open Sans"/>
            </a:endParaRPr>
          </a:p>
          <a:p>
            <a:pPr indent="-285750" lvl="0" marL="457200" rtl="0" algn="l">
              <a:spcBef>
                <a:spcPts val="1000"/>
              </a:spcBef>
              <a:spcAft>
                <a:spcPts val="0"/>
              </a:spcAft>
              <a:buSzPts val="900"/>
              <a:buFont typeface="Open Sans Light"/>
              <a:buChar char="●"/>
            </a:pPr>
            <a:r>
              <a:rPr lang="en" sz="900">
                <a:latin typeface="Open Sans Light"/>
                <a:ea typeface="Open Sans Light"/>
                <a:cs typeface="Open Sans Light"/>
                <a:sym typeface="Open Sans Light"/>
              </a:rPr>
              <a:t>Cover Crop Program (MD)</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Integrated Pest Management (Northeastern IPM)</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New Farmer Training (NOFA)</a:t>
            </a:r>
            <a:endParaRPr sz="900">
              <a:latin typeface="Open Sans Light"/>
              <a:ea typeface="Open Sans Light"/>
              <a:cs typeface="Open Sans Light"/>
              <a:sym typeface="Open Sans Light"/>
            </a:endParaRPr>
          </a:p>
          <a:p>
            <a:pPr indent="0" lvl="0" marL="0" rtl="0" algn="l">
              <a:spcBef>
                <a:spcPts val="0"/>
              </a:spcBef>
              <a:spcAft>
                <a:spcPts val="0"/>
              </a:spcAft>
              <a:buNone/>
            </a:pPr>
            <a:r>
              <a:t/>
            </a:r>
            <a:endParaRPr>
              <a:latin typeface="Open Sans Light"/>
              <a:ea typeface="Open Sans Light"/>
              <a:cs typeface="Open Sans Light"/>
              <a:sym typeface="Open Sans Light"/>
            </a:endParaRPr>
          </a:p>
        </p:txBody>
      </p:sp>
      <p:sp>
        <p:nvSpPr>
          <p:cNvPr id="243" name="Google Shape;24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Results &amp; Recommendations</a:t>
            </a:r>
            <a:endParaRPr/>
          </a:p>
        </p:txBody>
      </p:sp>
      <p:sp>
        <p:nvSpPr>
          <p:cNvPr id="249" name="Google Shape;249;p29"/>
          <p:cNvSpPr txBox="1"/>
          <p:nvPr/>
        </p:nvSpPr>
        <p:spPr>
          <a:xfrm>
            <a:off x="4924550" y="1368275"/>
            <a:ext cx="37791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solidFill>
                  <a:schemeClr val="accent5"/>
                </a:solidFill>
                <a:latin typeface="Open Sans Light"/>
                <a:ea typeface="Open Sans Light"/>
                <a:cs typeface="Open Sans Light"/>
                <a:sym typeface="Open Sans Light"/>
              </a:rPr>
              <a:t>Very few programs reviewed in this assessment directly address resilience and fewer directly address resilience beyond the farm-scale. </a:t>
            </a:r>
            <a:endParaRPr i="1" sz="1100">
              <a:solidFill>
                <a:schemeClr val="accent5"/>
              </a:solidFill>
              <a:latin typeface="Open Sans Light"/>
              <a:ea typeface="Open Sans Light"/>
              <a:cs typeface="Open Sans Light"/>
              <a:sym typeface="Open Sans Light"/>
            </a:endParaRPr>
          </a:p>
          <a:p>
            <a:pPr indent="0" lvl="0" marL="0" rtl="0" algn="l">
              <a:spcBef>
                <a:spcPts val="0"/>
              </a:spcBef>
              <a:spcAft>
                <a:spcPts val="0"/>
              </a:spcAft>
              <a:buNone/>
            </a:pPr>
            <a:r>
              <a:t/>
            </a:r>
            <a:endParaRPr i="1" sz="1100">
              <a:solidFill>
                <a:schemeClr val="accent5"/>
              </a:solidFill>
              <a:latin typeface="Open Sans Light"/>
              <a:ea typeface="Open Sans Light"/>
              <a:cs typeface="Open Sans Light"/>
              <a:sym typeface="Open Sans Light"/>
            </a:endParaRPr>
          </a:p>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How do different forms of resilience </a:t>
            </a:r>
            <a:r>
              <a:rPr b="1" lang="en" sz="1300">
                <a:latin typeface="Open Sans"/>
                <a:ea typeface="Open Sans"/>
                <a:cs typeface="Open Sans"/>
                <a:sym typeface="Open Sans"/>
              </a:rPr>
              <a:t>relate</a:t>
            </a:r>
            <a:r>
              <a:rPr lang="en" sz="1300">
                <a:latin typeface="Open Sans"/>
                <a:ea typeface="Open Sans"/>
                <a:cs typeface="Open Sans"/>
                <a:sym typeface="Open Sans"/>
              </a:rPr>
              <a:t> across scale (household, community, ecological units)?</a:t>
            </a:r>
            <a:endParaRPr sz="1000">
              <a:latin typeface="Open Sans"/>
              <a:ea typeface="Open Sans"/>
              <a:cs typeface="Open Sans"/>
              <a:sym typeface="Open Sans"/>
            </a:endParaRPr>
          </a:p>
          <a:p>
            <a:pPr indent="0" lvl="0" marL="457200" rtl="0" algn="l">
              <a:spcBef>
                <a:spcPts val="0"/>
              </a:spcBef>
              <a:spcAft>
                <a:spcPts val="0"/>
              </a:spcAft>
              <a:buNone/>
            </a:pPr>
            <a:r>
              <a:t/>
            </a:r>
            <a:endParaRPr sz="1300">
              <a:latin typeface="Open Sans"/>
              <a:ea typeface="Open Sans"/>
              <a:cs typeface="Open Sans"/>
              <a:sym typeface="Open Sans"/>
            </a:endParaRPr>
          </a:p>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What organizational and governance structures exist, overlap, or undermine existing efforts?</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What is the role of </a:t>
            </a:r>
            <a:r>
              <a:rPr b="1" lang="en" sz="1300">
                <a:latin typeface="Open Sans"/>
                <a:ea typeface="Open Sans"/>
                <a:cs typeface="Open Sans"/>
                <a:sym typeface="Open Sans"/>
              </a:rPr>
              <a:t>community engagement</a:t>
            </a:r>
            <a:r>
              <a:rPr lang="en" sz="1300">
                <a:latin typeface="Open Sans"/>
                <a:ea typeface="Open Sans"/>
                <a:cs typeface="Open Sans"/>
                <a:sym typeface="Open Sans"/>
              </a:rPr>
              <a:t> in environmental monitoring?</a:t>
            </a:r>
            <a:endParaRPr sz="1300">
              <a:latin typeface="Open Sans"/>
              <a:ea typeface="Open Sans"/>
              <a:cs typeface="Open Sans"/>
              <a:sym typeface="Open Sans"/>
            </a:endParaRPr>
          </a:p>
          <a:p>
            <a:pPr indent="0" lvl="0" marL="914400" rtl="0" algn="l">
              <a:spcBef>
                <a:spcPts val="0"/>
              </a:spcBef>
              <a:spcAft>
                <a:spcPts val="0"/>
              </a:spcAft>
              <a:buNone/>
            </a:pPr>
            <a:r>
              <a:t/>
            </a:r>
            <a:endParaRPr sz="1300">
              <a:latin typeface="Open Sans"/>
              <a:ea typeface="Open Sans"/>
              <a:cs typeface="Open Sans"/>
              <a:sym typeface="Open Sans"/>
            </a:endParaRPr>
          </a:p>
        </p:txBody>
      </p:sp>
      <p:sp>
        <p:nvSpPr>
          <p:cNvPr id="250" name="Google Shape;250;p29"/>
          <p:cNvSpPr txBox="1"/>
          <p:nvPr>
            <p:ph idx="1" type="body"/>
          </p:nvPr>
        </p:nvSpPr>
        <p:spPr>
          <a:xfrm>
            <a:off x="440350" y="1368275"/>
            <a:ext cx="4257600" cy="32037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251" name="Google Shape;251;p29"/>
          <p:cNvSpPr txBox="1"/>
          <p:nvPr/>
        </p:nvSpPr>
        <p:spPr>
          <a:xfrm>
            <a:off x="440500" y="1406825"/>
            <a:ext cx="4257600" cy="738900"/>
          </a:xfrm>
          <a:prstGeom prst="rect">
            <a:avLst/>
          </a:prstGeom>
          <a:noFill/>
          <a:ln>
            <a:noFill/>
          </a:ln>
        </p:spPr>
        <p:txBody>
          <a:bodyPr anchorCtr="0" anchor="t" bIns="91425" lIns="91425" spcFirstLastPara="1" rIns="91425" wrap="square" tIns="91425">
            <a:spAutoFit/>
          </a:bodyPr>
          <a:lstStyle/>
          <a:p>
            <a:pPr indent="0" lvl="0" marL="0" rtl="0" algn="l">
              <a:spcBef>
                <a:spcPts val="1800"/>
              </a:spcBef>
              <a:spcAft>
                <a:spcPts val="0"/>
              </a:spcAft>
              <a:buNone/>
            </a:pPr>
            <a:r>
              <a:rPr lang="en" sz="1300">
                <a:solidFill>
                  <a:schemeClr val="accent5"/>
                </a:solidFill>
                <a:latin typeface="Open Sans SemiBold"/>
                <a:ea typeface="Open Sans SemiBold"/>
                <a:cs typeface="Open Sans SemiBold"/>
                <a:sym typeface="Open Sans SemiBold"/>
              </a:rPr>
              <a:t>Building resiliency of rural and urban communities</a:t>
            </a:r>
            <a:endParaRPr sz="1300">
              <a:solidFill>
                <a:schemeClr val="accent5"/>
              </a:solidFill>
              <a:latin typeface="Open Sans SemiBold"/>
              <a:ea typeface="Open Sans SemiBold"/>
              <a:cs typeface="Open Sans SemiBold"/>
              <a:sym typeface="Open Sans SemiBold"/>
            </a:endParaRPr>
          </a:p>
          <a:p>
            <a:pPr indent="0" lvl="0" marL="0" rtl="0" algn="ctr">
              <a:spcBef>
                <a:spcPts val="600"/>
              </a:spcBef>
              <a:spcAft>
                <a:spcPts val="0"/>
              </a:spcAft>
              <a:buNone/>
            </a:pPr>
            <a:r>
              <a:t/>
            </a:r>
            <a:endParaRPr sz="10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800">
              <a:solidFill>
                <a:srgbClr val="434343"/>
              </a:solidFill>
              <a:latin typeface="Open Sans Light"/>
              <a:ea typeface="Open Sans Light"/>
              <a:cs typeface="Open Sans Light"/>
              <a:sym typeface="Open Sans Light"/>
            </a:endParaRPr>
          </a:p>
        </p:txBody>
      </p:sp>
      <p:cxnSp>
        <p:nvCxnSpPr>
          <p:cNvPr id="252" name="Google Shape;252;p29"/>
          <p:cNvCxnSpPr/>
          <p:nvPr/>
        </p:nvCxnSpPr>
        <p:spPr>
          <a:xfrm>
            <a:off x="440500" y="1866300"/>
            <a:ext cx="4257600" cy="0"/>
          </a:xfrm>
          <a:prstGeom prst="straightConnector1">
            <a:avLst/>
          </a:prstGeom>
          <a:noFill/>
          <a:ln cap="flat" cmpd="sng" w="19050">
            <a:solidFill>
              <a:srgbClr val="FFFFFF"/>
            </a:solidFill>
            <a:prstDash val="solid"/>
            <a:round/>
            <a:headEnd len="med" w="med" type="none"/>
            <a:tailEnd len="med" w="med" type="oval"/>
          </a:ln>
        </p:spPr>
      </p:cxnSp>
      <p:sp>
        <p:nvSpPr>
          <p:cNvPr id="253" name="Google Shape;253;p29"/>
          <p:cNvSpPr txBox="1"/>
          <p:nvPr/>
        </p:nvSpPr>
        <p:spPr>
          <a:xfrm>
            <a:off x="583975" y="2008575"/>
            <a:ext cx="41142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Open Sans"/>
                <a:ea typeface="Open Sans"/>
                <a:cs typeface="Open Sans"/>
                <a:sym typeface="Open Sans"/>
              </a:rPr>
              <a:t>Small business and farmer </a:t>
            </a:r>
            <a:r>
              <a:rPr b="1" lang="en" sz="1300">
                <a:latin typeface="Open Sans"/>
                <a:ea typeface="Open Sans"/>
                <a:cs typeface="Open Sans"/>
                <a:sym typeface="Open Sans"/>
              </a:rPr>
              <a:t>resilience</a:t>
            </a:r>
            <a:r>
              <a:rPr b="1" lang="en" sz="1300">
                <a:latin typeface="Open Sans"/>
                <a:ea typeface="Open Sans"/>
                <a:cs typeface="Open Sans"/>
                <a:sym typeface="Open Sans"/>
              </a:rPr>
              <a:t> </a:t>
            </a:r>
            <a:endParaRPr b="1" sz="1300">
              <a:latin typeface="Open Sans"/>
              <a:ea typeface="Open Sans"/>
              <a:cs typeface="Open Sans"/>
              <a:sym typeface="Open Sans"/>
            </a:endParaRPr>
          </a:p>
          <a:p>
            <a:pPr indent="-285750" lvl="0" marL="457200" rtl="0" algn="l">
              <a:spcBef>
                <a:spcPts val="1000"/>
              </a:spcBef>
              <a:spcAft>
                <a:spcPts val="0"/>
              </a:spcAft>
              <a:buSzPts val="900"/>
              <a:buFont typeface="Open Sans Light"/>
              <a:buChar char="●"/>
            </a:pPr>
            <a:r>
              <a:rPr lang="en" sz="900">
                <a:latin typeface="Open Sans Light"/>
                <a:ea typeface="Open Sans Light"/>
                <a:cs typeface="Open Sans Light"/>
                <a:sym typeface="Open Sans Light"/>
              </a:rPr>
              <a:t>Risk Reduction for Small Business Resilience program (RI)</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Farm resilience programs (ME, NOFA-VT)</a:t>
            </a:r>
            <a:endParaRPr sz="900">
              <a:latin typeface="Open Sans Light"/>
              <a:ea typeface="Open Sans Light"/>
              <a:cs typeface="Open Sans Light"/>
              <a:sym typeface="Open Sans Light"/>
            </a:endParaRPr>
          </a:p>
          <a:p>
            <a:pPr indent="0" lvl="0" marL="0" rtl="0" algn="l">
              <a:spcBef>
                <a:spcPts val="0"/>
              </a:spcBef>
              <a:spcAft>
                <a:spcPts val="0"/>
              </a:spcAft>
              <a:buNone/>
            </a:pPr>
            <a:r>
              <a:t/>
            </a:r>
            <a:endParaRPr sz="1300">
              <a:latin typeface="Open Sans Light"/>
              <a:ea typeface="Open Sans Light"/>
              <a:cs typeface="Open Sans Light"/>
              <a:sym typeface="Open Sans Light"/>
            </a:endParaRPr>
          </a:p>
          <a:p>
            <a:pPr indent="0" lvl="0" marL="0" rtl="0" algn="l">
              <a:spcBef>
                <a:spcPts val="0"/>
              </a:spcBef>
              <a:spcAft>
                <a:spcPts val="0"/>
              </a:spcAft>
              <a:buNone/>
            </a:pPr>
            <a:r>
              <a:rPr b="1" lang="en" sz="1300">
                <a:latin typeface="Open Sans"/>
                <a:ea typeface="Open Sans"/>
                <a:cs typeface="Open Sans"/>
                <a:sym typeface="Open Sans"/>
              </a:rPr>
              <a:t>Community resilience</a:t>
            </a:r>
            <a:endParaRPr b="1" sz="1300">
              <a:latin typeface="Open Sans"/>
              <a:ea typeface="Open Sans"/>
              <a:cs typeface="Open Sans"/>
              <a:sym typeface="Open Sans"/>
            </a:endParaRPr>
          </a:p>
          <a:p>
            <a:pPr indent="-285750" lvl="0" marL="457200" rtl="0" algn="l">
              <a:spcBef>
                <a:spcPts val="1000"/>
              </a:spcBef>
              <a:spcAft>
                <a:spcPts val="0"/>
              </a:spcAft>
              <a:buSzPts val="900"/>
              <a:buFont typeface="Open Sans Light"/>
              <a:buChar char="●"/>
            </a:pPr>
            <a:r>
              <a:rPr lang="en" sz="900">
                <a:latin typeface="Open Sans Light"/>
                <a:ea typeface="Open Sans Light"/>
                <a:cs typeface="Open Sans Light"/>
                <a:sym typeface="Open Sans Light"/>
              </a:rPr>
              <a:t>For local government and NGOs (MD, RI)</a:t>
            </a:r>
            <a:endParaRPr sz="900">
              <a:latin typeface="Open Sans Light"/>
              <a:ea typeface="Open Sans Light"/>
              <a:cs typeface="Open Sans Light"/>
              <a:sym typeface="Open Sans Light"/>
            </a:endParaRPr>
          </a:p>
          <a:p>
            <a:pPr indent="0" lvl="0" marL="457200" rtl="0" algn="l">
              <a:spcBef>
                <a:spcPts val="0"/>
              </a:spcBef>
              <a:spcAft>
                <a:spcPts val="0"/>
              </a:spcAft>
              <a:buNone/>
            </a:pPr>
            <a:r>
              <a:t/>
            </a:r>
            <a:endParaRPr sz="1300">
              <a:latin typeface="Open Sans Light"/>
              <a:ea typeface="Open Sans Light"/>
              <a:cs typeface="Open Sans Light"/>
              <a:sym typeface="Open Sans Light"/>
            </a:endParaRPr>
          </a:p>
          <a:p>
            <a:pPr indent="0" lvl="0" marL="0" rtl="0" algn="l">
              <a:spcBef>
                <a:spcPts val="0"/>
              </a:spcBef>
              <a:spcAft>
                <a:spcPts val="0"/>
              </a:spcAft>
              <a:buNone/>
            </a:pPr>
            <a:r>
              <a:rPr b="1" lang="en" sz="1300">
                <a:latin typeface="Open Sans"/>
                <a:ea typeface="Open Sans"/>
                <a:cs typeface="Open Sans"/>
                <a:sym typeface="Open Sans"/>
              </a:rPr>
              <a:t>Coastal resilience</a:t>
            </a:r>
            <a:endParaRPr b="1" sz="1300">
              <a:latin typeface="Open Sans"/>
              <a:ea typeface="Open Sans"/>
              <a:cs typeface="Open Sans"/>
              <a:sym typeface="Open Sans"/>
            </a:endParaRPr>
          </a:p>
          <a:p>
            <a:pPr indent="-285750" lvl="0" marL="457200" rtl="0" algn="l">
              <a:spcBef>
                <a:spcPts val="1000"/>
              </a:spcBef>
              <a:spcAft>
                <a:spcPts val="0"/>
              </a:spcAft>
              <a:buSzPts val="900"/>
              <a:buFont typeface="Open Sans Light"/>
              <a:buChar char="●"/>
            </a:pPr>
            <a:r>
              <a:rPr lang="en" sz="900">
                <a:latin typeface="Open Sans Light"/>
                <a:ea typeface="Open Sans Light"/>
                <a:cs typeface="Open Sans Light"/>
                <a:sym typeface="Open Sans Light"/>
              </a:rPr>
              <a:t>National Coastal Resilience Fund </a:t>
            </a:r>
            <a:endParaRPr sz="900">
              <a:latin typeface="Open Sans Light"/>
              <a:ea typeface="Open Sans Light"/>
              <a:cs typeface="Open Sans Light"/>
              <a:sym typeface="Open Sans Light"/>
            </a:endParaRPr>
          </a:p>
          <a:p>
            <a:pPr indent="0" lvl="0" marL="457200" rtl="0" algn="l">
              <a:spcBef>
                <a:spcPts val="0"/>
              </a:spcBef>
              <a:spcAft>
                <a:spcPts val="0"/>
              </a:spcAft>
              <a:buNone/>
            </a:pPr>
            <a:r>
              <a:rPr lang="en" sz="900">
                <a:latin typeface="Open Sans Light"/>
                <a:ea typeface="Open Sans Light"/>
                <a:cs typeface="Open Sans Light"/>
                <a:sym typeface="Open Sans Light"/>
              </a:rPr>
              <a:t>(USFWS, National Fish and Wildlife Foundation) </a:t>
            </a:r>
            <a:endParaRPr sz="900">
              <a:latin typeface="Open Sans Light"/>
              <a:ea typeface="Open Sans Light"/>
              <a:cs typeface="Open Sans Light"/>
              <a:sym typeface="Open Sans Light"/>
            </a:endParaRPr>
          </a:p>
          <a:p>
            <a:pPr indent="-285750" lvl="0" marL="457200" rtl="0" algn="l">
              <a:spcBef>
                <a:spcPts val="0"/>
              </a:spcBef>
              <a:spcAft>
                <a:spcPts val="0"/>
              </a:spcAft>
              <a:buSzPts val="900"/>
              <a:buFont typeface="Open Sans Light"/>
              <a:buChar char="●"/>
            </a:pPr>
            <a:r>
              <a:rPr lang="en" sz="900">
                <a:latin typeface="Open Sans Light"/>
                <a:ea typeface="Open Sans Light"/>
                <a:cs typeface="Open Sans Light"/>
                <a:sym typeface="Open Sans Light"/>
              </a:rPr>
              <a:t>Coastal resilience grant  (NOAA)</a:t>
            </a:r>
            <a:endParaRPr sz="900">
              <a:latin typeface="Open Sans Light"/>
              <a:ea typeface="Open Sans Light"/>
              <a:cs typeface="Open Sans Light"/>
              <a:sym typeface="Open Sans Light"/>
            </a:endParaRPr>
          </a:p>
        </p:txBody>
      </p:sp>
      <p:sp>
        <p:nvSpPr>
          <p:cNvPr id="254" name="Google Shape;254;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Results &amp; Recommendations</a:t>
            </a:r>
            <a:endParaRPr/>
          </a:p>
        </p:txBody>
      </p:sp>
      <p:sp>
        <p:nvSpPr>
          <p:cNvPr id="260" name="Google Shape;260;p30"/>
          <p:cNvSpPr txBox="1"/>
          <p:nvPr/>
        </p:nvSpPr>
        <p:spPr>
          <a:xfrm>
            <a:off x="4924550" y="1368275"/>
            <a:ext cx="37791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100">
                <a:solidFill>
                  <a:schemeClr val="accent5"/>
                </a:solidFill>
                <a:latin typeface="Open Sans Light"/>
                <a:ea typeface="Open Sans Light"/>
                <a:cs typeface="Open Sans Light"/>
                <a:sym typeface="Open Sans Light"/>
              </a:rPr>
              <a:t>Ecosystem service provisioning programs for young and beginner farmers, while important, may not be enough to entice young people into working-lands related careers. Programs that couple ecosystem service provisioning with incentives that directly support livelihood provisioning such as cash-in-hand (basic income), land access/acquisition, free education/professional development, and healthcare, may help.</a:t>
            </a:r>
            <a:endParaRPr i="1" sz="1100">
              <a:solidFill>
                <a:schemeClr val="accent5"/>
              </a:solidFill>
              <a:latin typeface="Open Sans Light"/>
              <a:ea typeface="Open Sans Light"/>
              <a:cs typeface="Open Sans Light"/>
              <a:sym typeface="Open Sans Light"/>
            </a:endParaRPr>
          </a:p>
          <a:p>
            <a:pPr indent="0" lvl="0" marL="0" rtl="0" algn="l">
              <a:spcBef>
                <a:spcPts val="0"/>
              </a:spcBef>
              <a:spcAft>
                <a:spcPts val="0"/>
              </a:spcAft>
              <a:buNone/>
            </a:pPr>
            <a:r>
              <a:t/>
            </a:r>
            <a:endParaRPr i="1" sz="1100">
              <a:solidFill>
                <a:schemeClr val="accent5"/>
              </a:solidFill>
              <a:latin typeface="Open Sans Light"/>
              <a:ea typeface="Open Sans Light"/>
              <a:cs typeface="Open Sans Light"/>
              <a:sym typeface="Open Sans Light"/>
            </a:endParaRPr>
          </a:p>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What are the land tenure, healthcare, and educational limitations of new entrants? </a:t>
            </a:r>
            <a:endParaRPr sz="1000">
              <a:latin typeface="Open Sans"/>
              <a:ea typeface="Open Sans"/>
              <a:cs typeface="Open Sans"/>
              <a:sym typeface="Open Sans"/>
            </a:endParaRPr>
          </a:p>
          <a:p>
            <a:pPr indent="0" lvl="0" marL="457200" rtl="0" algn="l">
              <a:spcBef>
                <a:spcPts val="0"/>
              </a:spcBef>
              <a:spcAft>
                <a:spcPts val="0"/>
              </a:spcAft>
              <a:buNone/>
            </a:pPr>
            <a:r>
              <a:t/>
            </a:r>
            <a:endParaRPr sz="1300">
              <a:latin typeface="Open Sans"/>
              <a:ea typeface="Open Sans"/>
              <a:cs typeface="Open Sans"/>
              <a:sym typeface="Open Sans"/>
            </a:endParaRPr>
          </a:p>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What incentive structures and mechanisms overcome key hurdles?</a:t>
            </a:r>
            <a:endParaRPr sz="1300">
              <a:latin typeface="Open Sans"/>
              <a:ea typeface="Open Sans"/>
              <a:cs typeface="Open Sans"/>
              <a:sym typeface="Open Sans"/>
            </a:endParaRPr>
          </a:p>
          <a:p>
            <a:pPr indent="0" lvl="0" marL="0" rtl="0" algn="l">
              <a:spcBef>
                <a:spcPts val="0"/>
              </a:spcBef>
              <a:spcAft>
                <a:spcPts val="0"/>
              </a:spcAft>
              <a:buNone/>
            </a:pPr>
            <a:r>
              <a:t/>
            </a:r>
            <a:endParaRPr sz="1300">
              <a:latin typeface="Open Sans"/>
              <a:ea typeface="Open Sans"/>
              <a:cs typeface="Open Sans"/>
              <a:sym typeface="Open Sans"/>
            </a:endParaRPr>
          </a:p>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How can cash-transfer/basic income programs work to expand the capacity of ecosystem service provisioning?</a:t>
            </a:r>
            <a:endParaRPr sz="1300">
              <a:latin typeface="Open Sans"/>
              <a:ea typeface="Open Sans"/>
              <a:cs typeface="Open Sans"/>
              <a:sym typeface="Open Sans"/>
            </a:endParaRPr>
          </a:p>
          <a:p>
            <a:pPr indent="0" lvl="0" marL="914400" rtl="0" algn="l">
              <a:spcBef>
                <a:spcPts val="0"/>
              </a:spcBef>
              <a:spcAft>
                <a:spcPts val="0"/>
              </a:spcAft>
              <a:buNone/>
            </a:pPr>
            <a:r>
              <a:t/>
            </a:r>
            <a:endParaRPr sz="1300">
              <a:latin typeface="Open Sans"/>
              <a:ea typeface="Open Sans"/>
              <a:cs typeface="Open Sans"/>
              <a:sym typeface="Open Sans"/>
            </a:endParaRPr>
          </a:p>
        </p:txBody>
      </p:sp>
      <p:sp>
        <p:nvSpPr>
          <p:cNvPr id="261" name="Google Shape;261;p30"/>
          <p:cNvSpPr txBox="1"/>
          <p:nvPr>
            <p:ph idx="1" type="body"/>
          </p:nvPr>
        </p:nvSpPr>
        <p:spPr>
          <a:xfrm>
            <a:off x="440350" y="1368275"/>
            <a:ext cx="4257600" cy="32037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262" name="Google Shape;262;p30"/>
          <p:cNvSpPr txBox="1"/>
          <p:nvPr/>
        </p:nvSpPr>
        <p:spPr>
          <a:xfrm>
            <a:off x="440500" y="1406825"/>
            <a:ext cx="4257600" cy="908100"/>
          </a:xfrm>
          <a:prstGeom prst="rect">
            <a:avLst/>
          </a:prstGeom>
          <a:noFill/>
          <a:ln>
            <a:noFill/>
          </a:ln>
        </p:spPr>
        <p:txBody>
          <a:bodyPr anchorCtr="0" anchor="t" bIns="91425" lIns="91425" spcFirstLastPara="1" rIns="91425" wrap="square" tIns="91425">
            <a:spAutoFit/>
          </a:bodyPr>
          <a:lstStyle/>
          <a:p>
            <a:pPr indent="0" lvl="0" marL="0" rtl="0" algn="l">
              <a:spcBef>
                <a:spcPts val="1800"/>
              </a:spcBef>
              <a:spcAft>
                <a:spcPts val="0"/>
              </a:spcAft>
              <a:buNone/>
            </a:pPr>
            <a:r>
              <a:rPr b="1" lang="en" sz="1200">
                <a:solidFill>
                  <a:schemeClr val="accent5"/>
                </a:solidFill>
                <a:latin typeface="Open Sans"/>
                <a:ea typeface="Open Sans"/>
                <a:cs typeface="Open Sans"/>
                <a:sym typeface="Open Sans"/>
              </a:rPr>
              <a:t>Increasing the appeal of agricultural professions to a wide range of young people</a:t>
            </a:r>
            <a:endParaRPr b="1" sz="1300">
              <a:solidFill>
                <a:schemeClr val="accent5"/>
              </a:solidFill>
              <a:latin typeface="Open Sans"/>
              <a:ea typeface="Open Sans"/>
              <a:cs typeface="Open Sans"/>
              <a:sym typeface="Open Sans"/>
            </a:endParaRPr>
          </a:p>
          <a:p>
            <a:pPr indent="0" lvl="0" marL="0" rtl="0" algn="ctr">
              <a:spcBef>
                <a:spcPts val="600"/>
              </a:spcBef>
              <a:spcAft>
                <a:spcPts val="0"/>
              </a:spcAft>
              <a:buNone/>
            </a:pPr>
            <a:r>
              <a:t/>
            </a:r>
            <a:endParaRPr sz="1000">
              <a:solidFill>
                <a:srgbClr val="434343"/>
              </a:solidFill>
              <a:latin typeface="Open Sans Light"/>
              <a:ea typeface="Open Sans Light"/>
              <a:cs typeface="Open Sans Light"/>
              <a:sym typeface="Open Sans Light"/>
            </a:endParaRPr>
          </a:p>
          <a:p>
            <a:pPr indent="0" lvl="0" marL="0" rtl="0" algn="l">
              <a:spcBef>
                <a:spcPts val="0"/>
              </a:spcBef>
              <a:spcAft>
                <a:spcPts val="0"/>
              </a:spcAft>
              <a:buNone/>
            </a:pPr>
            <a:r>
              <a:t/>
            </a:r>
            <a:endParaRPr sz="800">
              <a:solidFill>
                <a:srgbClr val="434343"/>
              </a:solidFill>
              <a:latin typeface="Open Sans Light"/>
              <a:ea typeface="Open Sans Light"/>
              <a:cs typeface="Open Sans Light"/>
              <a:sym typeface="Open Sans Light"/>
            </a:endParaRPr>
          </a:p>
        </p:txBody>
      </p:sp>
      <p:cxnSp>
        <p:nvCxnSpPr>
          <p:cNvPr id="263" name="Google Shape;263;p30"/>
          <p:cNvCxnSpPr/>
          <p:nvPr/>
        </p:nvCxnSpPr>
        <p:spPr>
          <a:xfrm>
            <a:off x="440500" y="1959775"/>
            <a:ext cx="4257600" cy="0"/>
          </a:xfrm>
          <a:prstGeom prst="straightConnector1">
            <a:avLst/>
          </a:prstGeom>
          <a:noFill/>
          <a:ln cap="flat" cmpd="sng" w="19050">
            <a:solidFill>
              <a:srgbClr val="FFFFFF"/>
            </a:solidFill>
            <a:prstDash val="solid"/>
            <a:round/>
            <a:headEnd len="med" w="med" type="none"/>
            <a:tailEnd len="med" w="med" type="oval"/>
          </a:ln>
        </p:spPr>
      </p:cxnSp>
      <p:pic>
        <p:nvPicPr>
          <p:cNvPr id="264" name="Google Shape;264;p30"/>
          <p:cNvPicPr preferRelativeResize="0"/>
          <p:nvPr/>
        </p:nvPicPr>
        <p:blipFill>
          <a:blip r:embed="rId3">
            <a:alphaModFix/>
          </a:blip>
          <a:stretch>
            <a:fillRect/>
          </a:stretch>
        </p:blipFill>
        <p:spPr>
          <a:xfrm>
            <a:off x="2908175" y="3184450"/>
            <a:ext cx="2016375" cy="1789349"/>
          </a:xfrm>
          <a:prstGeom prst="rect">
            <a:avLst/>
          </a:prstGeom>
          <a:noFill/>
          <a:ln>
            <a:noFill/>
          </a:ln>
        </p:spPr>
      </p:pic>
      <p:pic>
        <p:nvPicPr>
          <p:cNvPr id="265" name="Google Shape;265;p30"/>
          <p:cNvPicPr preferRelativeResize="0"/>
          <p:nvPr/>
        </p:nvPicPr>
        <p:blipFill>
          <a:blip r:embed="rId4">
            <a:alphaModFix/>
          </a:blip>
          <a:stretch>
            <a:fillRect/>
          </a:stretch>
        </p:blipFill>
        <p:spPr>
          <a:xfrm>
            <a:off x="486299" y="2036700"/>
            <a:ext cx="2691550" cy="1866850"/>
          </a:xfrm>
          <a:prstGeom prst="rect">
            <a:avLst/>
          </a:prstGeom>
          <a:noFill/>
          <a:ln>
            <a:noFill/>
          </a:ln>
        </p:spPr>
      </p:pic>
      <p:sp>
        <p:nvSpPr>
          <p:cNvPr id="266" name="Google Shape;266;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3300"/>
              <a:buFont typeface="Calibri"/>
              <a:buNone/>
            </a:pPr>
            <a:r>
              <a:rPr lang="en"/>
              <a:t>Next Steps</a:t>
            </a:r>
            <a:endParaRPr/>
          </a:p>
        </p:txBody>
      </p:sp>
      <p:sp>
        <p:nvSpPr>
          <p:cNvPr id="272" name="Google Shape;272;p31"/>
          <p:cNvSpPr txBox="1"/>
          <p:nvPr>
            <p:ph idx="1" type="body"/>
          </p:nvPr>
        </p:nvSpPr>
        <p:spPr>
          <a:xfrm>
            <a:off x="0" y="1268050"/>
            <a:ext cx="9144000" cy="15699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273" name="Google Shape;273;p31"/>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2"/>
          <p:cNvSpPr txBox="1"/>
          <p:nvPr>
            <p:ph type="title"/>
          </p:nvPr>
        </p:nvSpPr>
        <p:spPr>
          <a:xfrm>
            <a:off x="314400" y="273850"/>
            <a:ext cx="85152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Next Steps</a:t>
            </a:r>
            <a:endParaRPr b="0"/>
          </a:p>
        </p:txBody>
      </p:sp>
      <p:sp>
        <p:nvSpPr>
          <p:cNvPr id="279" name="Google Shape;279;p32"/>
          <p:cNvSpPr txBox="1"/>
          <p:nvPr/>
        </p:nvSpPr>
        <p:spPr>
          <a:xfrm>
            <a:off x="860000" y="1268050"/>
            <a:ext cx="7210800" cy="3709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Open Sans"/>
              <a:buChar char="●"/>
            </a:pPr>
            <a:r>
              <a:rPr b="1" lang="en">
                <a:latin typeface="Open Sans"/>
                <a:ea typeface="Open Sans"/>
                <a:cs typeface="Open Sans"/>
                <a:sym typeface="Open Sans"/>
              </a:rPr>
              <a:t>Deliverables (late March)</a:t>
            </a:r>
            <a:endParaRPr b="1">
              <a:latin typeface="Open Sans"/>
              <a:ea typeface="Open Sans"/>
              <a:cs typeface="Open Sans"/>
              <a:sym typeface="Open Sans"/>
            </a:endParaRPr>
          </a:p>
          <a:p>
            <a:pPr indent="-317500" lvl="1" marL="914400" rtl="0" algn="l">
              <a:spcBef>
                <a:spcPts val="0"/>
              </a:spcBef>
              <a:spcAft>
                <a:spcPts val="0"/>
              </a:spcAft>
              <a:buSzPts val="1400"/>
              <a:buFont typeface="Open Sans Light"/>
              <a:buChar char="○"/>
            </a:pPr>
            <a:r>
              <a:rPr lang="en">
                <a:latin typeface="Open Sans Light"/>
                <a:ea typeface="Open Sans Light"/>
                <a:cs typeface="Open Sans Light"/>
                <a:sym typeface="Open Sans Light"/>
              </a:rPr>
              <a:t>Digital e-reader final report</a:t>
            </a:r>
            <a:endParaRPr>
              <a:latin typeface="Open Sans Light"/>
              <a:ea typeface="Open Sans Light"/>
              <a:cs typeface="Open Sans Light"/>
              <a:sym typeface="Open Sans Light"/>
            </a:endParaRPr>
          </a:p>
          <a:p>
            <a:pPr indent="-317500" lvl="1" marL="914400" rtl="0" algn="l">
              <a:spcBef>
                <a:spcPts val="0"/>
              </a:spcBef>
              <a:spcAft>
                <a:spcPts val="0"/>
              </a:spcAft>
              <a:buSzPts val="1400"/>
              <a:buFont typeface="Open Sans Light"/>
              <a:buChar char="○"/>
            </a:pPr>
            <a:r>
              <a:rPr lang="en">
                <a:latin typeface="Open Sans Light"/>
                <a:ea typeface="Open Sans Light"/>
                <a:cs typeface="Open Sans Light"/>
                <a:sym typeface="Open Sans Light"/>
              </a:rPr>
              <a:t>‘Database’ of programs </a:t>
            </a:r>
            <a:endParaRPr>
              <a:latin typeface="Open Sans Light"/>
              <a:ea typeface="Open Sans Light"/>
              <a:cs typeface="Open Sans Light"/>
              <a:sym typeface="Open Sans Light"/>
            </a:endParaRPr>
          </a:p>
          <a:p>
            <a:pPr indent="0" lvl="0" marL="0" rtl="0" algn="l">
              <a:spcBef>
                <a:spcPts val="0"/>
              </a:spcBef>
              <a:spcAft>
                <a:spcPts val="0"/>
              </a:spcAft>
              <a:buNone/>
            </a:pPr>
            <a:r>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b="1" lang="en">
                <a:latin typeface="Open Sans"/>
                <a:ea typeface="Open Sans"/>
                <a:cs typeface="Open Sans"/>
                <a:sym typeface="Open Sans"/>
              </a:rPr>
              <a:t>Conferences</a:t>
            </a:r>
            <a:endParaRPr b="1">
              <a:latin typeface="Open Sans"/>
              <a:ea typeface="Open Sans"/>
              <a:cs typeface="Open Sans"/>
              <a:sym typeface="Open Sans"/>
            </a:endParaRPr>
          </a:p>
          <a:p>
            <a:pPr indent="-317500" lvl="1" marL="914400" rtl="0" algn="l">
              <a:spcBef>
                <a:spcPts val="0"/>
              </a:spcBef>
              <a:spcAft>
                <a:spcPts val="0"/>
              </a:spcAft>
              <a:buSzPts val="1400"/>
              <a:buFont typeface="Open Sans"/>
              <a:buChar char="○"/>
            </a:pPr>
            <a:r>
              <a:rPr lang="en">
                <a:latin typeface="Open Sans Light"/>
                <a:ea typeface="Open Sans Light"/>
                <a:cs typeface="Open Sans Light"/>
                <a:sym typeface="Open Sans Light"/>
              </a:rPr>
              <a:t>Northeastern Agricultural and Resource Economics Association (NAREA) post-conference workshop "</a:t>
            </a:r>
            <a:r>
              <a:rPr i="1" lang="en">
                <a:latin typeface="Open Sans Light"/>
                <a:ea typeface="Open Sans Light"/>
                <a:cs typeface="Open Sans Light"/>
                <a:sym typeface="Open Sans Light"/>
              </a:rPr>
              <a:t>Ecosystem Services Foundations for Resilient Communities: Agriculture, Land Use, Coasts and Energy for Human Well-Being"</a:t>
            </a:r>
            <a:endParaRPr i="1">
              <a:latin typeface="Open Sans Light"/>
              <a:ea typeface="Open Sans Light"/>
              <a:cs typeface="Open Sans Light"/>
              <a:sym typeface="Open Sans Light"/>
            </a:endParaRPr>
          </a:p>
          <a:p>
            <a:pPr indent="-317500" lvl="1" marL="914400" rtl="0" algn="l">
              <a:spcBef>
                <a:spcPts val="0"/>
              </a:spcBef>
              <a:spcAft>
                <a:spcPts val="0"/>
              </a:spcAft>
              <a:buSzPts val="1400"/>
              <a:buFont typeface="Open Sans Light"/>
              <a:buChar char="○"/>
            </a:pPr>
            <a:r>
              <a:rPr lang="en">
                <a:latin typeface="Open Sans Light"/>
                <a:ea typeface="Open Sans Light"/>
                <a:cs typeface="Open Sans Light"/>
                <a:sym typeface="Open Sans Light"/>
              </a:rPr>
              <a:t>American Collegiate Schools of Planning (ACSP) Annual Conference</a:t>
            </a:r>
            <a:endParaRPr>
              <a:latin typeface="Open Sans Light"/>
              <a:ea typeface="Open Sans Light"/>
              <a:cs typeface="Open Sans Light"/>
              <a:sym typeface="Open Sans Light"/>
            </a:endParaRPr>
          </a:p>
          <a:p>
            <a:pPr indent="0" lvl="0" marL="914400" rtl="0" algn="l">
              <a:spcBef>
                <a:spcPts val="0"/>
              </a:spcBef>
              <a:spcAft>
                <a:spcPts val="0"/>
              </a:spcAft>
              <a:buNone/>
            </a:pPr>
            <a:r>
              <a:t/>
            </a:r>
            <a:endParaRPr i="1">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b="1" lang="en">
                <a:latin typeface="Open Sans"/>
                <a:ea typeface="Open Sans"/>
                <a:cs typeface="Open Sans"/>
                <a:sym typeface="Open Sans"/>
              </a:rPr>
              <a:t>Postdoctoral research</a:t>
            </a:r>
            <a:endParaRPr b="1">
              <a:latin typeface="Open Sans"/>
              <a:ea typeface="Open Sans"/>
              <a:cs typeface="Open Sans"/>
              <a:sym typeface="Open Sans"/>
            </a:endParaRPr>
          </a:p>
          <a:p>
            <a:pPr indent="-311150" lvl="1" marL="914400" rtl="0" algn="l">
              <a:spcBef>
                <a:spcPts val="0"/>
              </a:spcBef>
              <a:spcAft>
                <a:spcPts val="0"/>
              </a:spcAft>
              <a:buSzPts val="1300"/>
              <a:buFont typeface="Open Sans Light"/>
              <a:buChar char="○"/>
            </a:pPr>
            <a:r>
              <a:rPr lang="en" sz="1300">
                <a:latin typeface="Open Sans Light"/>
                <a:ea typeface="Open Sans Light"/>
                <a:cs typeface="Open Sans Light"/>
                <a:sym typeface="Open Sans Light"/>
              </a:rPr>
              <a:t>Applied Forest Ecology Lab, Department of Natural Resources and the Environment, University of Connecticut</a:t>
            </a:r>
            <a:endParaRPr sz="1300">
              <a:latin typeface="Open Sans Light"/>
              <a:ea typeface="Open Sans Light"/>
              <a:cs typeface="Open Sans Light"/>
              <a:sym typeface="Open Sans Light"/>
            </a:endParaRPr>
          </a:p>
          <a:p>
            <a:pPr indent="-311150" lvl="1" marL="914400" rtl="0" algn="l">
              <a:spcBef>
                <a:spcPts val="0"/>
              </a:spcBef>
              <a:spcAft>
                <a:spcPts val="0"/>
              </a:spcAft>
              <a:buSzPts val="1300"/>
              <a:buFont typeface="Open Sans Light"/>
              <a:buChar char="○"/>
            </a:pPr>
            <a:r>
              <a:rPr lang="en" sz="1300">
                <a:latin typeface="Open Sans Light"/>
                <a:ea typeface="Open Sans Light"/>
                <a:cs typeface="Open Sans Light"/>
                <a:sym typeface="Open Sans Light"/>
              </a:rPr>
              <a:t>Gund Institute for Environment, University of Vermont</a:t>
            </a:r>
            <a:endParaRPr sz="1300">
              <a:latin typeface="Open Sans Light"/>
              <a:ea typeface="Open Sans Light"/>
              <a:cs typeface="Open Sans Light"/>
              <a:sym typeface="Open Sans Light"/>
            </a:endParaRPr>
          </a:p>
          <a:p>
            <a:pPr indent="-304800" lvl="2" marL="1371600" rtl="0" algn="l">
              <a:spcBef>
                <a:spcPts val="0"/>
              </a:spcBef>
              <a:spcAft>
                <a:spcPts val="0"/>
              </a:spcAft>
              <a:buSzPts val="1200"/>
              <a:buFont typeface="Open Sans Light"/>
              <a:buChar char="■"/>
            </a:pPr>
            <a:r>
              <a:rPr i="1" lang="en" sz="1200">
                <a:latin typeface="Open Sans Light"/>
                <a:ea typeface="Open Sans Light"/>
                <a:cs typeface="Open Sans Light"/>
                <a:sym typeface="Open Sans Light"/>
              </a:rPr>
              <a:t>USDA NRCS Conservation Innovation Grant, Regenerative </a:t>
            </a:r>
            <a:r>
              <a:rPr i="1" lang="en" sz="1200">
                <a:latin typeface="Open Sans Light"/>
                <a:ea typeface="Open Sans Light"/>
                <a:cs typeface="Open Sans Light"/>
                <a:sym typeface="Open Sans Light"/>
              </a:rPr>
              <a:t>Agriculture/Grazing</a:t>
            </a:r>
            <a:endParaRPr i="1" sz="1200">
              <a:latin typeface="Open Sans Light"/>
              <a:ea typeface="Open Sans Light"/>
              <a:cs typeface="Open Sans Light"/>
              <a:sym typeface="Open Sans Light"/>
            </a:endParaRPr>
          </a:p>
          <a:p>
            <a:pPr indent="-304800" lvl="2" marL="1371600" rtl="0" algn="l">
              <a:spcBef>
                <a:spcPts val="0"/>
              </a:spcBef>
              <a:spcAft>
                <a:spcPts val="0"/>
              </a:spcAft>
              <a:buSzPts val="1200"/>
              <a:buFont typeface="Open Sans Light"/>
              <a:buChar char="■"/>
            </a:pPr>
            <a:r>
              <a:rPr i="1" lang="en" sz="1200">
                <a:latin typeface="Open Sans Light"/>
                <a:ea typeface="Open Sans Light"/>
                <a:cs typeface="Open Sans Light"/>
                <a:sym typeface="Open Sans Light"/>
              </a:rPr>
              <a:t>Vermont Pay for Phosphorus Program </a:t>
            </a:r>
            <a:endParaRPr i="1" sz="1200">
              <a:latin typeface="Open Sans Light"/>
              <a:ea typeface="Open Sans Light"/>
              <a:cs typeface="Open Sans Light"/>
              <a:sym typeface="Open Sans Light"/>
            </a:endParaRPr>
          </a:p>
          <a:p>
            <a:pPr indent="-304800" lvl="2" marL="1371600" rtl="0" algn="l">
              <a:spcBef>
                <a:spcPts val="0"/>
              </a:spcBef>
              <a:spcAft>
                <a:spcPts val="0"/>
              </a:spcAft>
              <a:buSzPts val="1200"/>
              <a:buFont typeface="Open Sans Light"/>
              <a:buChar char="■"/>
            </a:pPr>
            <a:r>
              <a:rPr i="1" lang="en" sz="1200">
                <a:latin typeface="Open Sans Light"/>
                <a:ea typeface="Open Sans Light"/>
                <a:cs typeface="Open Sans Light"/>
                <a:sym typeface="Open Sans Light"/>
              </a:rPr>
              <a:t>PES Landscape Survey in California (Sustainable Groundwater Act 2014)</a:t>
            </a:r>
            <a:endParaRPr i="1" sz="1200">
              <a:latin typeface="Open Sans Light"/>
              <a:ea typeface="Open Sans Light"/>
              <a:cs typeface="Open Sans Light"/>
              <a:sym typeface="Open Sans Light"/>
            </a:endParaRPr>
          </a:p>
        </p:txBody>
      </p:sp>
      <p:sp>
        <p:nvSpPr>
          <p:cNvPr id="280" name="Google Shape;28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idx="1" type="body"/>
          </p:nvPr>
        </p:nvSpPr>
        <p:spPr>
          <a:xfrm>
            <a:off x="272250" y="1268050"/>
            <a:ext cx="7273500" cy="31221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t/>
            </a:r>
            <a:endParaRPr sz="1100">
              <a:solidFill>
                <a:schemeClr val="accent5"/>
              </a:solidFill>
              <a:latin typeface="Open Sans SemiBold"/>
              <a:ea typeface="Open Sans SemiBold"/>
              <a:cs typeface="Open Sans SemiBold"/>
              <a:sym typeface="Open Sans SemiBold"/>
            </a:endParaRPr>
          </a:p>
          <a:p>
            <a:pPr indent="-368300" lvl="0" marL="2971800" rtl="0" algn="l">
              <a:lnSpc>
                <a:spcPct val="100000"/>
              </a:lnSpc>
              <a:spcBef>
                <a:spcPts val="0"/>
              </a:spcBef>
              <a:spcAft>
                <a:spcPts val="0"/>
              </a:spcAft>
              <a:buClr>
                <a:schemeClr val="accent5"/>
              </a:buClr>
              <a:buSzPts val="2200"/>
              <a:buFont typeface="Open Sans SemiBold"/>
              <a:buAutoNum type="arabicPeriod"/>
            </a:pPr>
            <a:r>
              <a:rPr lang="en" sz="2200">
                <a:solidFill>
                  <a:schemeClr val="accent5"/>
                </a:solidFill>
                <a:latin typeface="Open Sans SemiBold"/>
                <a:ea typeface="Open Sans SemiBold"/>
                <a:cs typeface="Open Sans SemiBold"/>
                <a:sym typeface="Open Sans SemiBold"/>
              </a:rPr>
              <a:t>Scope of Work</a:t>
            </a:r>
            <a:endParaRPr sz="2200">
              <a:solidFill>
                <a:schemeClr val="accent5"/>
              </a:solidFill>
              <a:latin typeface="Open Sans SemiBold"/>
              <a:ea typeface="Open Sans SemiBold"/>
              <a:cs typeface="Open Sans SemiBold"/>
              <a:sym typeface="Open Sans SemiBold"/>
            </a:endParaRPr>
          </a:p>
          <a:p>
            <a:pPr indent="0" lvl="0" marL="3200400" rtl="0" algn="l">
              <a:lnSpc>
                <a:spcPct val="100000"/>
              </a:lnSpc>
              <a:spcBef>
                <a:spcPts val="0"/>
              </a:spcBef>
              <a:spcAft>
                <a:spcPts val="0"/>
              </a:spcAft>
              <a:buNone/>
            </a:pPr>
            <a:r>
              <a:t/>
            </a:r>
            <a:endParaRPr sz="2200">
              <a:solidFill>
                <a:schemeClr val="accent5"/>
              </a:solidFill>
              <a:latin typeface="Open Sans SemiBold"/>
              <a:ea typeface="Open Sans SemiBold"/>
              <a:cs typeface="Open Sans SemiBold"/>
              <a:sym typeface="Open Sans SemiBold"/>
            </a:endParaRPr>
          </a:p>
          <a:p>
            <a:pPr indent="-368300" lvl="0" marL="2971800" rtl="0" algn="l">
              <a:lnSpc>
                <a:spcPct val="100000"/>
              </a:lnSpc>
              <a:spcBef>
                <a:spcPts val="0"/>
              </a:spcBef>
              <a:spcAft>
                <a:spcPts val="0"/>
              </a:spcAft>
              <a:buClr>
                <a:schemeClr val="accent5"/>
              </a:buClr>
              <a:buSzPts val="2200"/>
              <a:buFont typeface="Open Sans SemiBold"/>
              <a:buAutoNum type="arabicPeriod"/>
            </a:pPr>
            <a:r>
              <a:rPr lang="en" sz="2200">
                <a:solidFill>
                  <a:schemeClr val="accent5"/>
                </a:solidFill>
                <a:latin typeface="Open Sans SemiBold"/>
                <a:ea typeface="Open Sans SemiBold"/>
                <a:cs typeface="Open Sans SemiBold"/>
                <a:sym typeface="Open Sans SemiBold"/>
              </a:rPr>
              <a:t>Methodology</a:t>
            </a:r>
            <a:endParaRPr sz="2200">
              <a:solidFill>
                <a:schemeClr val="accent5"/>
              </a:solidFill>
              <a:latin typeface="Open Sans SemiBold"/>
              <a:ea typeface="Open Sans SemiBold"/>
              <a:cs typeface="Open Sans SemiBold"/>
              <a:sym typeface="Open Sans SemiBold"/>
            </a:endParaRPr>
          </a:p>
          <a:p>
            <a:pPr indent="0" lvl="0" marL="3200400" rtl="0" algn="l">
              <a:lnSpc>
                <a:spcPct val="100000"/>
              </a:lnSpc>
              <a:spcBef>
                <a:spcPts val="0"/>
              </a:spcBef>
              <a:spcAft>
                <a:spcPts val="0"/>
              </a:spcAft>
              <a:buNone/>
            </a:pPr>
            <a:r>
              <a:t/>
            </a:r>
            <a:endParaRPr sz="2200">
              <a:solidFill>
                <a:schemeClr val="accent5"/>
              </a:solidFill>
              <a:latin typeface="Open Sans SemiBold"/>
              <a:ea typeface="Open Sans SemiBold"/>
              <a:cs typeface="Open Sans SemiBold"/>
              <a:sym typeface="Open Sans SemiBold"/>
            </a:endParaRPr>
          </a:p>
          <a:p>
            <a:pPr indent="-368300" lvl="0" marL="2971800" rtl="0" algn="l">
              <a:lnSpc>
                <a:spcPct val="100000"/>
              </a:lnSpc>
              <a:spcBef>
                <a:spcPts val="0"/>
              </a:spcBef>
              <a:spcAft>
                <a:spcPts val="0"/>
              </a:spcAft>
              <a:buClr>
                <a:schemeClr val="accent5"/>
              </a:buClr>
              <a:buSzPts val="2200"/>
              <a:buFont typeface="Open Sans SemiBold"/>
              <a:buAutoNum type="arabicPeriod"/>
            </a:pPr>
            <a:r>
              <a:rPr lang="en" sz="2200">
                <a:solidFill>
                  <a:schemeClr val="accent5"/>
                </a:solidFill>
                <a:latin typeface="Open Sans SemiBold"/>
                <a:ea typeface="Open Sans SemiBold"/>
                <a:cs typeface="Open Sans SemiBold"/>
                <a:sym typeface="Open Sans SemiBold"/>
              </a:rPr>
              <a:t>Results &amp; Recommendations</a:t>
            </a:r>
            <a:endParaRPr sz="2200">
              <a:solidFill>
                <a:schemeClr val="accent5"/>
              </a:solidFill>
              <a:latin typeface="Open Sans SemiBold"/>
              <a:ea typeface="Open Sans SemiBold"/>
              <a:cs typeface="Open Sans SemiBold"/>
              <a:sym typeface="Open Sans SemiBold"/>
            </a:endParaRPr>
          </a:p>
          <a:p>
            <a:pPr indent="0" lvl="0" marL="3200400" rtl="0" algn="l">
              <a:lnSpc>
                <a:spcPct val="100000"/>
              </a:lnSpc>
              <a:spcBef>
                <a:spcPts val="0"/>
              </a:spcBef>
              <a:spcAft>
                <a:spcPts val="0"/>
              </a:spcAft>
              <a:buNone/>
            </a:pPr>
            <a:r>
              <a:t/>
            </a:r>
            <a:endParaRPr sz="2200">
              <a:solidFill>
                <a:schemeClr val="accent5"/>
              </a:solidFill>
              <a:latin typeface="Open Sans SemiBold"/>
              <a:ea typeface="Open Sans SemiBold"/>
              <a:cs typeface="Open Sans SemiBold"/>
              <a:sym typeface="Open Sans SemiBold"/>
            </a:endParaRPr>
          </a:p>
          <a:p>
            <a:pPr indent="-368300" lvl="0" marL="2971800" rtl="0" algn="l">
              <a:lnSpc>
                <a:spcPct val="100000"/>
              </a:lnSpc>
              <a:spcBef>
                <a:spcPts val="0"/>
              </a:spcBef>
              <a:spcAft>
                <a:spcPts val="0"/>
              </a:spcAft>
              <a:buClr>
                <a:schemeClr val="accent5"/>
              </a:buClr>
              <a:buSzPts val="2200"/>
              <a:buFont typeface="Open Sans SemiBold"/>
              <a:buAutoNum type="arabicPeriod"/>
            </a:pPr>
            <a:r>
              <a:rPr lang="en" sz="2200">
                <a:solidFill>
                  <a:schemeClr val="accent5"/>
                </a:solidFill>
                <a:latin typeface="Open Sans SemiBold"/>
                <a:ea typeface="Open Sans SemiBold"/>
                <a:cs typeface="Open Sans SemiBold"/>
                <a:sym typeface="Open Sans SemiBold"/>
              </a:rPr>
              <a:t>Next Steps</a:t>
            </a:r>
            <a:endParaRPr sz="2200">
              <a:solidFill>
                <a:schemeClr val="accent5"/>
              </a:solidFill>
              <a:latin typeface="Open Sans SemiBold"/>
              <a:ea typeface="Open Sans SemiBold"/>
              <a:cs typeface="Open Sans SemiBold"/>
              <a:sym typeface="Open Sans SemiBold"/>
            </a:endParaRPr>
          </a:p>
        </p:txBody>
      </p:sp>
      <p:sp>
        <p:nvSpPr>
          <p:cNvPr id="79" name="Google Shape;7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 name="Google Shape;80;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Overview</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3"/>
          <p:cNvSpPr txBox="1"/>
          <p:nvPr>
            <p:ph type="ctrTitle"/>
          </p:nvPr>
        </p:nvSpPr>
        <p:spPr>
          <a:xfrm>
            <a:off x="1263781" y="941181"/>
            <a:ext cx="6390600" cy="1539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Calibri"/>
              <a:buNone/>
            </a:pPr>
            <a:r>
              <a:rPr b="1" lang="en"/>
              <a:t>Thank You!</a:t>
            </a:r>
            <a:endParaRPr b="1"/>
          </a:p>
        </p:txBody>
      </p:sp>
      <p:sp>
        <p:nvSpPr>
          <p:cNvPr id="286" name="Google Shape;286;p33"/>
          <p:cNvSpPr txBox="1"/>
          <p:nvPr>
            <p:ph idx="1" type="subTitle"/>
          </p:nvPr>
        </p:nvSpPr>
        <p:spPr>
          <a:xfrm>
            <a:off x="2137263" y="2774158"/>
            <a:ext cx="4870500" cy="792600"/>
          </a:xfrm>
          <a:prstGeom prst="rect">
            <a:avLst/>
          </a:prstGeom>
          <a:noFill/>
          <a:ln>
            <a:noFill/>
          </a:ln>
        </p:spPr>
        <p:txBody>
          <a:bodyPr anchorCtr="0" anchor="t" bIns="34275" lIns="68575" spcFirstLastPara="1" rIns="68575" wrap="square" tIns="34275">
            <a:normAutofit lnSpcReduction="10000"/>
          </a:bodyPr>
          <a:lstStyle/>
          <a:p>
            <a:pPr indent="0" lvl="0" marL="0" rtl="0" algn="ctr">
              <a:lnSpc>
                <a:spcPct val="90000"/>
              </a:lnSpc>
              <a:spcBef>
                <a:spcPts val="800"/>
              </a:spcBef>
              <a:spcAft>
                <a:spcPts val="0"/>
              </a:spcAft>
              <a:buClr>
                <a:schemeClr val="dk1"/>
              </a:buClr>
              <a:buSzPts val="1800"/>
              <a:buNone/>
            </a:pPr>
            <a:r>
              <a:t/>
            </a:r>
            <a:endParaRPr sz="1500">
              <a:solidFill>
                <a:srgbClr val="000000"/>
              </a:solidFill>
            </a:endParaRPr>
          </a:p>
          <a:p>
            <a:pPr indent="0" lvl="0" marL="0" rtl="0" algn="ctr">
              <a:lnSpc>
                <a:spcPct val="90000"/>
              </a:lnSpc>
              <a:spcBef>
                <a:spcPts val="800"/>
              </a:spcBef>
              <a:spcAft>
                <a:spcPts val="0"/>
              </a:spcAft>
              <a:buClr>
                <a:schemeClr val="dk1"/>
              </a:buClr>
              <a:buSzPts val="1800"/>
              <a:buNone/>
            </a:pPr>
            <a:r>
              <a:t/>
            </a:r>
            <a:endParaRPr i="1" sz="3600">
              <a:solidFill>
                <a:srgbClr val="000000"/>
              </a:solidFill>
            </a:endParaRPr>
          </a:p>
        </p:txBody>
      </p:sp>
      <p:sp>
        <p:nvSpPr>
          <p:cNvPr id="287" name="Google Shape;287;p33"/>
          <p:cNvSpPr txBox="1"/>
          <p:nvPr>
            <p:ph idx="1" type="subTitle"/>
          </p:nvPr>
        </p:nvSpPr>
        <p:spPr>
          <a:xfrm>
            <a:off x="2137269" y="2774139"/>
            <a:ext cx="4870500" cy="792600"/>
          </a:xfrm>
          <a:prstGeom prst="rect">
            <a:avLst/>
          </a:prstGeom>
          <a:noFill/>
          <a:ln>
            <a:noFill/>
          </a:ln>
        </p:spPr>
        <p:txBody>
          <a:bodyPr anchorCtr="0" anchor="t" bIns="34275" lIns="68575" spcFirstLastPara="1" rIns="68575" wrap="square" tIns="34275">
            <a:normAutofit fontScale="92500"/>
          </a:bodyPr>
          <a:lstStyle/>
          <a:p>
            <a:pPr indent="0" lvl="0" marL="0" rtl="0" algn="ctr">
              <a:lnSpc>
                <a:spcPct val="115000"/>
              </a:lnSpc>
              <a:spcBef>
                <a:spcPts val="0"/>
              </a:spcBef>
              <a:spcAft>
                <a:spcPts val="0"/>
              </a:spcAft>
              <a:buClr>
                <a:schemeClr val="dk1"/>
              </a:buClr>
              <a:buSzPct val="120000"/>
              <a:buNone/>
            </a:pPr>
            <a:r>
              <a:rPr lang="en" sz="1500" u="sng">
                <a:solidFill>
                  <a:schemeClr val="hlink"/>
                </a:solidFill>
                <a:hlinkClick r:id="rId3"/>
              </a:rPr>
              <a:t>alicia.f.coleman@gmail.com</a:t>
            </a:r>
            <a:r>
              <a:rPr lang="en" sz="1500">
                <a:solidFill>
                  <a:srgbClr val="000000"/>
                </a:solidFill>
              </a:rPr>
              <a:t>      @af_coleman</a:t>
            </a:r>
            <a:endParaRPr i="1" sz="850">
              <a:solidFill>
                <a:srgbClr val="000000"/>
              </a:solidFill>
            </a:endParaRPr>
          </a:p>
          <a:p>
            <a:pPr indent="0" lvl="0" marL="0" rtl="0" algn="ctr">
              <a:lnSpc>
                <a:spcPct val="115000"/>
              </a:lnSpc>
              <a:spcBef>
                <a:spcPts val="0"/>
              </a:spcBef>
              <a:spcAft>
                <a:spcPts val="0"/>
              </a:spcAft>
              <a:buClr>
                <a:schemeClr val="dk1"/>
              </a:buClr>
              <a:buSzPct val="171428"/>
              <a:buNone/>
            </a:pPr>
            <a:r>
              <a:t/>
            </a:r>
            <a:endParaRPr i="1" sz="1050">
              <a:solidFill>
                <a:srgbClr val="000000"/>
              </a:solidFill>
            </a:endParaRPr>
          </a:p>
          <a:p>
            <a:pPr indent="0" lvl="0" marL="0" rtl="0" algn="ctr">
              <a:lnSpc>
                <a:spcPct val="115000"/>
              </a:lnSpc>
              <a:spcBef>
                <a:spcPts val="0"/>
              </a:spcBef>
              <a:spcAft>
                <a:spcPts val="0"/>
              </a:spcAft>
              <a:buNone/>
            </a:pPr>
            <a:r>
              <a:rPr lang="en" sz="1500" u="sng">
                <a:solidFill>
                  <a:schemeClr val="hlink"/>
                </a:solidFill>
                <a:hlinkClick r:id="rId4"/>
              </a:rPr>
              <a:t>mariormachado128@gmail.com</a:t>
            </a:r>
            <a:r>
              <a:rPr lang="en" sz="1500">
                <a:solidFill>
                  <a:srgbClr val="000000"/>
                </a:solidFill>
              </a:rPr>
              <a:t>   @Mario_R_Machado</a:t>
            </a:r>
            <a:endParaRPr sz="15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Scope of Work</a:t>
            </a:r>
            <a:endParaRPr b="1"/>
          </a:p>
        </p:txBody>
      </p:sp>
      <p:sp>
        <p:nvSpPr>
          <p:cNvPr id="86" name="Google Shape;86;p16"/>
          <p:cNvSpPr txBox="1"/>
          <p:nvPr>
            <p:ph idx="1" type="body"/>
          </p:nvPr>
        </p:nvSpPr>
        <p:spPr>
          <a:xfrm>
            <a:off x="0" y="1268050"/>
            <a:ext cx="9144000" cy="15699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87" name="Google Shape;87;p1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Scope of Work</a:t>
            </a:r>
            <a:endParaRPr b="1"/>
          </a:p>
        </p:txBody>
      </p:sp>
      <p:sp>
        <p:nvSpPr>
          <p:cNvPr id="93" name="Google Shape;93;p17"/>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94" name="Google Shape;94;p17"/>
          <p:cNvSpPr txBox="1"/>
          <p:nvPr/>
        </p:nvSpPr>
        <p:spPr>
          <a:xfrm>
            <a:off x="411475" y="1345350"/>
            <a:ext cx="3463500" cy="3393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i="1" lang="en" sz="1100">
                <a:solidFill>
                  <a:schemeClr val="accent5"/>
                </a:solidFill>
                <a:latin typeface="Open Sans"/>
                <a:ea typeface="Open Sans"/>
                <a:cs typeface="Open Sans"/>
                <a:sym typeface="Open Sans"/>
              </a:rPr>
              <a:t>RFP published 03/19/2021	</a:t>
            </a:r>
            <a:endParaRPr i="1" sz="1100">
              <a:solidFill>
                <a:schemeClr val="accent5"/>
              </a:solidFill>
              <a:latin typeface="Open Sans"/>
              <a:ea typeface="Open Sans"/>
              <a:cs typeface="Open Sans"/>
              <a:sym typeface="Open Sans"/>
            </a:endParaRPr>
          </a:p>
          <a:p>
            <a:pPr indent="0" lvl="0" marL="0" rtl="0" algn="l">
              <a:lnSpc>
                <a:spcPct val="115000"/>
              </a:lnSpc>
              <a:spcBef>
                <a:spcPts val="1200"/>
              </a:spcBef>
              <a:spcAft>
                <a:spcPts val="0"/>
              </a:spcAft>
              <a:buNone/>
            </a:pPr>
            <a:r>
              <a:rPr i="1" lang="en" sz="1100">
                <a:solidFill>
                  <a:schemeClr val="accent5"/>
                </a:solidFill>
                <a:latin typeface="Open Sans"/>
                <a:ea typeface="Open Sans"/>
                <a:cs typeface="Open Sans"/>
                <a:sym typeface="Open Sans"/>
              </a:rPr>
              <a:t>With the right support, regional adoption of production practices that provide ecosystem services at scale can:</a:t>
            </a:r>
            <a:endParaRPr i="1" sz="1100">
              <a:solidFill>
                <a:schemeClr val="accent5"/>
              </a:solidFill>
              <a:latin typeface="Open Sans"/>
              <a:ea typeface="Open Sans"/>
              <a:cs typeface="Open Sans"/>
              <a:sym typeface="Open Sans"/>
            </a:endParaRPr>
          </a:p>
          <a:p>
            <a:pPr indent="-127000" lvl="0" marL="171450" rtl="0" algn="l">
              <a:lnSpc>
                <a:spcPct val="115000"/>
              </a:lnSpc>
              <a:spcBef>
                <a:spcPts val="1200"/>
              </a:spcBef>
              <a:spcAft>
                <a:spcPts val="0"/>
              </a:spcAft>
              <a:buClr>
                <a:schemeClr val="accent5"/>
              </a:buClr>
              <a:buSzPts val="1100"/>
              <a:buFont typeface="Open Sans"/>
              <a:buAutoNum type="arabicPeriod"/>
            </a:pPr>
            <a:r>
              <a:rPr lang="en" sz="1100">
                <a:solidFill>
                  <a:schemeClr val="accent5"/>
                </a:solidFill>
                <a:latin typeface="Open Sans"/>
                <a:ea typeface="Open Sans"/>
                <a:cs typeface="Open Sans"/>
                <a:sym typeface="Open Sans"/>
              </a:rPr>
              <a:t>Increase farm profitability and sustainability; </a:t>
            </a:r>
            <a:endParaRPr sz="1100">
              <a:solidFill>
                <a:schemeClr val="accent5"/>
              </a:solidFill>
              <a:latin typeface="Open Sans"/>
              <a:ea typeface="Open Sans"/>
              <a:cs typeface="Open Sans"/>
              <a:sym typeface="Open Sans"/>
            </a:endParaRPr>
          </a:p>
          <a:p>
            <a:pPr indent="0" lvl="0" marL="0" rtl="0" algn="l">
              <a:lnSpc>
                <a:spcPct val="115000"/>
              </a:lnSpc>
              <a:spcBef>
                <a:spcPts val="1200"/>
              </a:spcBef>
              <a:spcAft>
                <a:spcPts val="0"/>
              </a:spcAft>
              <a:buNone/>
            </a:pPr>
            <a:r>
              <a:rPr lang="en" sz="1100">
                <a:solidFill>
                  <a:schemeClr val="accent5"/>
                </a:solidFill>
                <a:latin typeface="Open Sans"/>
                <a:ea typeface="Open Sans"/>
                <a:cs typeface="Open Sans"/>
                <a:sym typeface="Open Sans"/>
              </a:rPr>
              <a:t>2. Position agriculture as a leader in climate change mitigation/adaptation;</a:t>
            </a:r>
            <a:endParaRPr sz="1100">
              <a:solidFill>
                <a:schemeClr val="accent5"/>
              </a:solidFill>
              <a:latin typeface="Open Sans"/>
              <a:ea typeface="Open Sans"/>
              <a:cs typeface="Open Sans"/>
              <a:sym typeface="Open Sans"/>
            </a:endParaRPr>
          </a:p>
          <a:p>
            <a:pPr indent="0" lvl="0" marL="0" rtl="0" algn="l">
              <a:lnSpc>
                <a:spcPct val="115000"/>
              </a:lnSpc>
              <a:spcBef>
                <a:spcPts val="1200"/>
              </a:spcBef>
              <a:spcAft>
                <a:spcPts val="0"/>
              </a:spcAft>
              <a:buNone/>
            </a:pPr>
            <a:r>
              <a:rPr lang="en" sz="1100">
                <a:solidFill>
                  <a:schemeClr val="accent5"/>
                </a:solidFill>
                <a:latin typeface="Open Sans"/>
                <a:ea typeface="Open Sans"/>
                <a:cs typeface="Open Sans"/>
                <a:sym typeface="Open Sans"/>
              </a:rPr>
              <a:t>3. Build the resiliency of rural and urban communities; </a:t>
            </a:r>
            <a:endParaRPr sz="1100">
              <a:solidFill>
                <a:schemeClr val="accent5"/>
              </a:solidFill>
              <a:latin typeface="Open Sans"/>
              <a:ea typeface="Open Sans"/>
              <a:cs typeface="Open Sans"/>
              <a:sym typeface="Open Sans"/>
            </a:endParaRPr>
          </a:p>
          <a:p>
            <a:pPr indent="0" lvl="0" marL="0" rtl="0" algn="l">
              <a:lnSpc>
                <a:spcPct val="115000"/>
              </a:lnSpc>
              <a:spcBef>
                <a:spcPts val="1200"/>
              </a:spcBef>
              <a:spcAft>
                <a:spcPts val="0"/>
              </a:spcAft>
              <a:buNone/>
            </a:pPr>
            <a:r>
              <a:rPr lang="en" sz="1100">
                <a:solidFill>
                  <a:schemeClr val="accent5"/>
                </a:solidFill>
                <a:latin typeface="Open Sans"/>
                <a:ea typeface="Open Sans"/>
                <a:cs typeface="Open Sans"/>
                <a:sym typeface="Open Sans"/>
              </a:rPr>
              <a:t>4. Increase the appeal of agricultural professions to a wide range of young people.</a:t>
            </a:r>
            <a:endParaRPr sz="1100">
              <a:solidFill>
                <a:schemeClr val="accent5"/>
              </a:solidFill>
              <a:latin typeface="Open Sans"/>
              <a:ea typeface="Open Sans"/>
              <a:cs typeface="Open Sans"/>
              <a:sym typeface="Open Sans"/>
            </a:endParaRPr>
          </a:p>
          <a:p>
            <a:pPr indent="0" lvl="0" marL="0" rtl="0" algn="l">
              <a:lnSpc>
                <a:spcPct val="115000"/>
              </a:lnSpc>
              <a:spcBef>
                <a:spcPts val="1200"/>
              </a:spcBef>
              <a:spcAft>
                <a:spcPts val="1200"/>
              </a:spcAft>
              <a:buNone/>
            </a:pPr>
            <a:r>
              <a:t/>
            </a:r>
            <a:endParaRPr sz="1100">
              <a:solidFill>
                <a:schemeClr val="accent5"/>
              </a:solidFill>
              <a:latin typeface="Open Sans"/>
              <a:ea typeface="Open Sans"/>
              <a:cs typeface="Open Sans"/>
              <a:sym typeface="Open Sans"/>
            </a:endParaRPr>
          </a:p>
        </p:txBody>
      </p:sp>
      <p:sp>
        <p:nvSpPr>
          <p:cNvPr id="95" name="Google Shape;95;p17"/>
          <p:cNvSpPr txBox="1"/>
          <p:nvPr/>
        </p:nvSpPr>
        <p:spPr>
          <a:xfrm>
            <a:off x="4029000" y="1105950"/>
            <a:ext cx="5115000" cy="3664200"/>
          </a:xfrm>
          <a:prstGeom prst="rect">
            <a:avLst/>
          </a:prstGeom>
          <a:solidFill>
            <a:srgbClr val="A1E8D9">
              <a:alpha val="59780"/>
            </a:srgbClr>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latin typeface="Open Sans Light"/>
              <a:ea typeface="Open Sans Light"/>
              <a:cs typeface="Open Sans Light"/>
              <a:sym typeface="Open Sans Light"/>
            </a:endParaRPr>
          </a:p>
          <a:p>
            <a:pPr indent="-298450" lvl="0" marL="457200" rtl="0" algn="l">
              <a:lnSpc>
                <a:spcPct val="115000"/>
              </a:lnSpc>
              <a:spcBef>
                <a:spcPts val="0"/>
              </a:spcBef>
              <a:spcAft>
                <a:spcPts val="0"/>
              </a:spcAft>
              <a:buSzPts val="1100"/>
              <a:buFont typeface="Open Sans Light"/>
              <a:buChar char="●"/>
            </a:pPr>
            <a:r>
              <a:rPr lang="en" sz="1100">
                <a:latin typeface="Open Sans Light"/>
                <a:ea typeface="Open Sans Light"/>
                <a:cs typeface="Open Sans Light"/>
                <a:sym typeface="Open Sans Light"/>
              </a:rPr>
              <a:t>Inform the design and audience of a series of virtual listening sessions and the Working Symposium.</a:t>
            </a:r>
            <a:endParaRPr sz="1100">
              <a:latin typeface="Open Sans Light"/>
              <a:ea typeface="Open Sans Light"/>
              <a:cs typeface="Open Sans Light"/>
              <a:sym typeface="Open Sans Light"/>
            </a:endParaRPr>
          </a:p>
          <a:p>
            <a:pPr indent="0" lvl="0" marL="457200" rtl="0" algn="l">
              <a:lnSpc>
                <a:spcPct val="115000"/>
              </a:lnSpc>
              <a:spcBef>
                <a:spcPts val="0"/>
              </a:spcBef>
              <a:spcAft>
                <a:spcPts val="0"/>
              </a:spcAft>
              <a:buNone/>
            </a:pPr>
            <a:r>
              <a:t/>
            </a:r>
            <a:endParaRPr sz="1100">
              <a:latin typeface="Open Sans Light"/>
              <a:ea typeface="Open Sans Light"/>
              <a:cs typeface="Open Sans Light"/>
              <a:sym typeface="Open Sans Light"/>
            </a:endParaRPr>
          </a:p>
          <a:p>
            <a:pPr indent="-298450" lvl="0" marL="457200" rtl="0" algn="l">
              <a:lnSpc>
                <a:spcPct val="115000"/>
              </a:lnSpc>
              <a:spcBef>
                <a:spcPts val="0"/>
              </a:spcBef>
              <a:spcAft>
                <a:spcPts val="0"/>
              </a:spcAft>
              <a:buSzPts val="1100"/>
              <a:buFont typeface="Open Sans Light"/>
              <a:buChar char="●"/>
            </a:pPr>
            <a:r>
              <a:rPr lang="en" sz="1100">
                <a:latin typeface="Open Sans Light"/>
                <a:ea typeface="Open Sans Light"/>
                <a:cs typeface="Open Sans Light"/>
                <a:sym typeface="Open Sans Light"/>
              </a:rPr>
              <a:t>Increase the knowledge of Northeast LGU Extension and Research, partners, and producers on current northeast agricultural ecosystem services activities, opportunities, and gaps.</a:t>
            </a:r>
            <a:endParaRPr sz="1100">
              <a:latin typeface="Open Sans Light"/>
              <a:ea typeface="Open Sans Light"/>
              <a:cs typeface="Open Sans Light"/>
              <a:sym typeface="Open Sans Light"/>
            </a:endParaRPr>
          </a:p>
          <a:p>
            <a:pPr indent="0" lvl="0" marL="457200" rtl="0" algn="l">
              <a:lnSpc>
                <a:spcPct val="115000"/>
              </a:lnSpc>
              <a:spcBef>
                <a:spcPts val="0"/>
              </a:spcBef>
              <a:spcAft>
                <a:spcPts val="0"/>
              </a:spcAft>
              <a:buNone/>
            </a:pPr>
            <a:r>
              <a:t/>
            </a:r>
            <a:endParaRPr sz="1100">
              <a:latin typeface="Open Sans Light"/>
              <a:ea typeface="Open Sans Light"/>
              <a:cs typeface="Open Sans Light"/>
              <a:sym typeface="Open Sans Light"/>
            </a:endParaRPr>
          </a:p>
          <a:p>
            <a:pPr indent="-298450" lvl="0" marL="457200" rtl="0" algn="l">
              <a:lnSpc>
                <a:spcPct val="115000"/>
              </a:lnSpc>
              <a:spcBef>
                <a:spcPts val="0"/>
              </a:spcBef>
              <a:spcAft>
                <a:spcPts val="0"/>
              </a:spcAft>
              <a:buSzPts val="1100"/>
              <a:buFont typeface="Open Sans Light"/>
              <a:buChar char="●"/>
            </a:pPr>
            <a:r>
              <a:rPr lang="en" sz="1100">
                <a:latin typeface="Open Sans Light"/>
                <a:ea typeface="Open Sans Light"/>
                <a:cs typeface="Open Sans Light"/>
                <a:sym typeface="Open Sans Light"/>
              </a:rPr>
              <a:t>Integrate fragmented knowledge for future program, practice, and policy design.</a:t>
            </a:r>
            <a:endParaRPr sz="1100">
              <a:latin typeface="Open Sans Light"/>
              <a:ea typeface="Open Sans Light"/>
              <a:cs typeface="Open Sans Light"/>
              <a:sym typeface="Open Sans Light"/>
            </a:endParaRPr>
          </a:p>
          <a:p>
            <a:pPr indent="0" lvl="0" marL="457200" rtl="0" algn="l">
              <a:lnSpc>
                <a:spcPct val="115000"/>
              </a:lnSpc>
              <a:spcBef>
                <a:spcPts val="0"/>
              </a:spcBef>
              <a:spcAft>
                <a:spcPts val="0"/>
              </a:spcAft>
              <a:buNone/>
            </a:pPr>
            <a:r>
              <a:t/>
            </a:r>
            <a:endParaRPr sz="1100">
              <a:latin typeface="Open Sans Light"/>
              <a:ea typeface="Open Sans Light"/>
              <a:cs typeface="Open Sans Light"/>
              <a:sym typeface="Open Sans Light"/>
            </a:endParaRPr>
          </a:p>
          <a:p>
            <a:pPr indent="-298450" lvl="0" marL="457200" rtl="0" algn="l">
              <a:lnSpc>
                <a:spcPct val="115000"/>
              </a:lnSpc>
              <a:spcBef>
                <a:spcPts val="0"/>
              </a:spcBef>
              <a:spcAft>
                <a:spcPts val="0"/>
              </a:spcAft>
              <a:buSzPts val="1100"/>
              <a:buFont typeface="Open Sans Light"/>
              <a:buChar char="●"/>
            </a:pPr>
            <a:r>
              <a:rPr lang="en" sz="1100">
                <a:latin typeface="Open Sans Light"/>
                <a:ea typeface="Open Sans Light"/>
                <a:cs typeface="Open Sans Light"/>
                <a:sym typeface="Open Sans Light"/>
              </a:rPr>
              <a:t>Encourage dialogue between producers, LGU Extension and Research programs, and policymakers.</a:t>
            </a:r>
            <a:endParaRPr sz="1100">
              <a:latin typeface="Open Sans Light"/>
              <a:ea typeface="Open Sans Light"/>
              <a:cs typeface="Open Sans Light"/>
              <a:sym typeface="Open Sans Light"/>
            </a:endParaRPr>
          </a:p>
          <a:p>
            <a:pPr indent="0" lvl="0" marL="457200" rtl="0" algn="l">
              <a:lnSpc>
                <a:spcPct val="115000"/>
              </a:lnSpc>
              <a:spcBef>
                <a:spcPts val="0"/>
              </a:spcBef>
              <a:spcAft>
                <a:spcPts val="0"/>
              </a:spcAft>
              <a:buNone/>
            </a:pPr>
            <a:r>
              <a:t/>
            </a:r>
            <a:endParaRPr sz="1100">
              <a:latin typeface="Open Sans Light"/>
              <a:ea typeface="Open Sans Light"/>
              <a:cs typeface="Open Sans Light"/>
              <a:sym typeface="Open Sans Light"/>
            </a:endParaRPr>
          </a:p>
          <a:p>
            <a:pPr indent="-298450" lvl="0" marL="457200" rtl="0" algn="l">
              <a:lnSpc>
                <a:spcPct val="115000"/>
              </a:lnSpc>
              <a:spcBef>
                <a:spcPts val="0"/>
              </a:spcBef>
              <a:spcAft>
                <a:spcPts val="0"/>
              </a:spcAft>
              <a:buSzPts val="1100"/>
              <a:buFont typeface="Open Sans Light"/>
              <a:buChar char="●"/>
            </a:pPr>
            <a:r>
              <a:rPr lang="en" sz="1100">
                <a:latin typeface="Open Sans Light"/>
                <a:ea typeface="Open Sans Light"/>
                <a:cs typeface="Open Sans Light"/>
                <a:sym typeface="Open Sans Light"/>
              </a:rPr>
              <a:t>Along with the results from the virtual listening session and following working symposium, </a:t>
            </a:r>
            <a:r>
              <a:rPr lang="en" sz="1100">
                <a:latin typeface="Open Sans Light"/>
                <a:ea typeface="Open Sans Light"/>
                <a:cs typeface="Open Sans Light"/>
                <a:sym typeface="Open Sans Light"/>
              </a:rPr>
              <a:t>inform the potential development of funding streams, and integrated extension and research activities, policy proposals, and more. opportunities, and challenges.</a:t>
            </a:r>
            <a:endParaRPr sz="1100">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idx="1" type="body"/>
          </p:nvPr>
        </p:nvSpPr>
        <p:spPr>
          <a:xfrm>
            <a:off x="0" y="1420450"/>
            <a:ext cx="9144000" cy="15699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101" name="Google Shape;101;p1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b="1" lang="en"/>
              <a:t>Scope of Work</a:t>
            </a:r>
            <a:endParaRPr b="1"/>
          </a:p>
        </p:txBody>
      </p:sp>
      <p:sp>
        <p:nvSpPr>
          <p:cNvPr id="102" name="Google Shape;102;p18"/>
          <p:cNvSpPr txBox="1"/>
          <p:nvPr/>
        </p:nvSpPr>
        <p:spPr>
          <a:xfrm>
            <a:off x="35638" y="1985525"/>
            <a:ext cx="452400" cy="338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300">
                <a:solidFill>
                  <a:schemeClr val="accent5"/>
                </a:solidFill>
                <a:latin typeface="Quattrocento Sans"/>
                <a:ea typeface="Quattrocento Sans"/>
                <a:cs typeface="Quattrocento Sans"/>
                <a:sym typeface="Quattrocento Sans"/>
              </a:rPr>
              <a:t>1</a:t>
            </a:r>
            <a:endParaRPr b="1" sz="1300">
              <a:solidFill>
                <a:schemeClr val="accent5"/>
              </a:solidFill>
              <a:latin typeface="Quattrocento Sans"/>
              <a:ea typeface="Quattrocento Sans"/>
              <a:cs typeface="Quattrocento Sans"/>
              <a:sym typeface="Quattrocento Sans"/>
            </a:endParaRPr>
          </a:p>
        </p:txBody>
      </p:sp>
      <p:sp>
        <p:nvSpPr>
          <p:cNvPr id="103" name="Google Shape;103;p18"/>
          <p:cNvSpPr txBox="1"/>
          <p:nvPr/>
        </p:nvSpPr>
        <p:spPr>
          <a:xfrm>
            <a:off x="460225" y="1585325"/>
            <a:ext cx="1593900" cy="1139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300">
                <a:latin typeface="Open Sans"/>
                <a:ea typeface="Open Sans"/>
                <a:cs typeface="Open Sans"/>
                <a:sym typeface="Open Sans"/>
              </a:rPr>
              <a:t>Identify the </a:t>
            </a:r>
            <a:endParaRPr sz="1300">
              <a:latin typeface="Open Sans"/>
              <a:ea typeface="Open Sans"/>
              <a:cs typeface="Open Sans"/>
              <a:sym typeface="Open Sans"/>
            </a:endParaRPr>
          </a:p>
          <a:p>
            <a:pPr indent="0" lvl="0" marL="0" rtl="0" algn="l">
              <a:spcBef>
                <a:spcPts val="0"/>
              </a:spcBef>
              <a:spcAft>
                <a:spcPts val="0"/>
              </a:spcAft>
              <a:buNone/>
            </a:pPr>
            <a:r>
              <a:rPr b="1" lang="en" sz="1300">
                <a:latin typeface="Open Sans"/>
                <a:ea typeface="Open Sans"/>
                <a:cs typeface="Open Sans"/>
                <a:sym typeface="Open Sans"/>
              </a:rPr>
              <a:t>organizational scope</a:t>
            </a:r>
            <a:r>
              <a:rPr lang="en" sz="1300">
                <a:latin typeface="Open Sans"/>
                <a:ea typeface="Open Sans"/>
                <a:cs typeface="Open Sans"/>
                <a:sym typeface="Open Sans"/>
              </a:rPr>
              <a:t> of relevant policies and programs</a:t>
            </a:r>
            <a:endParaRPr sz="1300">
              <a:latin typeface="Open Sans"/>
              <a:ea typeface="Open Sans"/>
              <a:cs typeface="Open Sans"/>
              <a:sym typeface="Open Sans"/>
            </a:endParaRPr>
          </a:p>
        </p:txBody>
      </p:sp>
      <p:sp>
        <p:nvSpPr>
          <p:cNvPr id="104" name="Google Shape;104;p18"/>
          <p:cNvSpPr txBox="1"/>
          <p:nvPr/>
        </p:nvSpPr>
        <p:spPr>
          <a:xfrm>
            <a:off x="2520400" y="1589125"/>
            <a:ext cx="1702800" cy="1139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300">
                <a:latin typeface="Open Sans"/>
                <a:ea typeface="Open Sans"/>
                <a:cs typeface="Open Sans"/>
                <a:sym typeface="Open Sans"/>
              </a:rPr>
              <a:t>Document ag-related </a:t>
            </a:r>
            <a:r>
              <a:rPr b="1" lang="en" sz="1300">
                <a:latin typeface="Open Sans"/>
                <a:ea typeface="Open Sans"/>
                <a:cs typeface="Open Sans"/>
                <a:sym typeface="Open Sans"/>
              </a:rPr>
              <a:t>practices </a:t>
            </a:r>
            <a:r>
              <a:rPr lang="en" sz="1300">
                <a:latin typeface="Open Sans"/>
                <a:ea typeface="Open Sans"/>
                <a:cs typeface="Open Sans"/>
                <a:sym typeface="Open Sans"/>
              </a:rPr>
              <a:t>that procure ecosystem functions/ services</a:t>
            </a:r>
            <a:endParaRPr sz="1300"/>
          </a:p>
        </p:txBody>
      </p:sp>
      <p:sp>
        <p:nvSpPr>
          <p:cNvPr id="105" name="Google Shape;105;p18"/>
          <p:cNvSpPr txBox="1"/>
          <p:nvPr/>
        </p:nvSpPr>
        <p:spPr>
          <a:xfrm>
            <a:off x="4572000" y="1535800"/>
            <a:ext cx="2057400" cy="1339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300">
                <a:latin typeface="Open Sans"/>
                <a:ea typeface="Open Sans"/>
                <a:cs typeface="Open Sans"/>
                <a:sym typeface="Open Sans"/>
              </a:rPr>
              <a:t>Report the breadth of </a:t>
            </a:r>
            <a:r>
              <a:rPr b="1" lang="en" sz="1300">
                <a:latin typeface="Open Sans"/>
                <a:ea typeface="Open Sans"/>
                <a:cs typeface="Open Sans"/>
                <a:sym typeface="Open Sans"/>
              </a:rPr>
              <a:t>incentives</a:t>
            </a:r>
            <a:r>
              <a:rPr lang="en" sz="1300">
                <a:latin typeface="Open Sans"/>
                <a:ea typeface="Open Sans"/>
                <a:cs typeface="Open Sans"/>
                <a:sym typeface="Open Sans"/>
              </a:rPr>
              <a:t> and </a:t>
            </a:r>
            <a:r>
              <a:rPr b="1" lang="en" sz="1300">
                <a:latin typeface="Open Sans"/>
                <a:ea typeface="Open Sans"/>
                <a:cs typeface="Open Sans"/>
                <a:sym typeface="Open Sans"/>
              </a:rPr>
              <a:t>rewards</a:t>
            </a:r>
            <a:r>
              <a:rPr lang="en" sz="1300">
                <a:latin typeface="Open Sans"/>
                <a:ea typeface="Open Sans"/>
                <a:cs typeface="Open Sans"/>
                <a:sym typeface="Open Sans"/>
              </a:rPr>
              <a:t>  offered to ag-related producers for ecosystem function/service practices</a:t>
            </a:r>
            <a:endParaRPr sz="1300"/>
          </a:p>
        </p:txBody>
      </p:sp>
      <p:sp>
        <p:nvSpPr>
          <p:cNvPr id="106" name="Google Shape;106;p18"/>
          <p:cNvSpPr txBox="1"/>
          <p:nvPr/>
        </p:nvSpPr>
        <p:spPr>
          <a:xfrm>
            <a:off x="6978200" y="1585325"/>
            <a:ext cx="1856100" cy="1139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300">
                <a:latin typeface="Open Sans"/>
                <a:ea typeface="Open Sans"/>
                <a:cs typeface="Open Sans"/>
                <a:sym typeface="Open Sans"/>
              </a:rPr>
              <a:t>Describe producers’ strategies to </a:t>
            </a:r>
            <a:r>
              <a:rPr b="1" lang="en" sz="1300">
                <a:latin typeface="Open Sans"/>
                <a:ea typeface="Open Sans"/>
                <a:cs typeface="Open Sans"/>
                <a:sym typeface="Open Sans"/>
              </a:rPr>
              <a:t>advertise</a:t>
            </a:r>
            <a:r>
              <a:rPr lang="en" sz="1300">
                <a:latin typeface="Open Sans"/>
                <a:ea typeface="Open Sans"/>
                <a:cs typeface="Open Sans"/>
                <a:sym typeface="Open Sans"/>
              </a:rPr>
              <a:t> ecosystem functions/services and boost </a:t>
            </a:r>
            <a:r>
              <a:rPr b="1" lang="en" sz="1300">
                <a:latin typeface="Open Sans"/>
                <a:ea typeface="Open Sans"/>
                <a:cs typeface="Open Sans"/>
                <a:sym typeface="Open Sans"/>
              </a:rPr>
              <a:t>revenue </a:t>
            </a:r>
            <a:endParaRPr b="1" sz="1300"/>
          </a:p>
        </p:txBody>
      </p:sp>
      <p:sp>
        <p:nvSpPr>
          <p:cNvPr id="107" name="Google Shape;107;p18"/>
          <p:cNvSpPr txBox="1"/>
          <p:nvPr/>
        </p:nvSpPr>
        <p:spPr>
          <a:xfrm>
            <a:off x="2193931" y="1985525"/>
            <a:ext cx="452400" cy="338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300">
                <a:solidFill>
                  <a:schemeClr val="accent5"/>
                </a:solidFill>
                <a:latin typeface="Quattrocento Sans"/>
                <a:ea typeface="Quattrocento Sans"/>
                <a:cs typeface="Quattrocento Sans"/>
                <a:sym typeface="Quattrocento Sans"/>
              </a:rPr>
              <a:t>2</a:t>
            </a:r>
            <a:endParaRPr b="1" sz="1300">
              <a:solidFill>
                <a:schemeClr val="accent5"/>
              </a:solidFill>
              <a:latin typeface="Quattrocento Sans"/>
              <a:ea typeface="Quattrocento Sans"/>
              <a:cs typeface="Quattrocento Sans"/>
              <a:sym typeface="Quattrocento Sans"/>
            </a:endParaRPr>
          </a:p>
        </p:txBody>
      </p:sp>
      <p:sp>
        <p:nvSpPr>
          <p:cNvPr id="108" name="Google Shape;108;p18"/>
          <p:cNvSpPr txBox="1"/>
          <p:nvPr/>
        </p:nvSpPr>
        <p:spPr>
          <a:xfrm>
            <a:off x="4114288" y="1985525"/>
            <a:ext cx="499200" cy="338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300">
                <a:solidFill>
                  <a:schemeClr val="accent5"/>
                </a:solidFill>
                <a:latin typeface="Quattrocento Sans"/>
                <a:ea typeface="Quattrocento Sans"/>
                <a:cs typeface="Quattrocento Sans"/>
                <a:sym typeface="Quattrocento Sans"/>
              </a:rPr>
              <a:t>3</a:t>
            </a:r>
            <a:endParaRPr b="1" sz="1300">
              <a:solidFill>
                <a:schemeClr val="accent5"/>
              </a:solidFill>
              <a:latin typeface="Quattrocento Sans"/>
              <a:ea typeface="Quattrocento Sans"/>
              <a:cs typeface="Quattrocento Sans"/>
              <a:sym typeface="Quattrocento Sans"/>
            </a:endParaRPr>
          </a:p>
        </p:txBody>
      </p:sp>
      <p:sp>
        <p:nvSpPr>
          <p:cNvPr id="109" name="Google Shape;109;p18"/>
          <p:cNvSpPr txBox="1"/>
          <p:nvPr/>
        </p:nvSpPr>
        <p:spPr>
          <a:xfrm>
            <a:off x="6673663" y="1985525"/>
            <a:ext cx="452400" cy="338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300">
                <a:solidFill>
                  <a:schemeClr val="accent5"/>
                </a:solidFill>
                <a:latin typeface="Quattrocento Sans"/>
                <a:ea typeface="Quattrocento Sans"/>
                <a:cs typeface="Quattrocento Sans"/>
                <a:sym typeface="Quattrocento Sans"/>
              </a:rPr>
              <a:t>4</a:t>
            </a:r>
            <a:endParaRPr b="1" sz="1300">
              <a:solidFill>
                <a:schemeClr val="accent5"/>
              </a:solidFill>
              <a:latin typeface="Quattrocento Sans"/>
              <a:ea typeface="Quattrocento Sans"/>
              <a:cs typeface="Quattrocento Sans"/>
              <a:sym typeface="Quattrocento Sans"/>
            </a:endParaRPr>
          </a:p>
        </p:txBody>
      </p:sp>
      <p:sp>
        <p:nvSpPr>
          <p:cNvPr id="110" name="Google Shape;110;p18"/>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11" name="Google Shape;111;p18"/>
          <p:cNvPicPr preferRelativeResize="0"/>
          <p:nvPr/>
        </p:nvPicPr>
        <p:blipFill>
          <a:blip r:embed="rId3">
            <a:alphaModFix/>
          </a:blip>
          <a:stretch>
            <a:fillRect/>
          </a:stretch>
        </p:blipFill>
        <p:spPr>
          <a:xfrm>
            <a:off x="441913" y="3254225"/>
            <a:ext cx="1355026" cy="1355051"/>
          </a:xfrm>
          <a:prstGeom prst="rect">
            <a:avLst/>
          </a:prstGeom>
          <a:noFill/>
          <a:ln>
            <a:noFill/>
          </a:ln>
        </p:spPr>
      </p:pic>
      <p:pic>
        <p:nvPicPr>
          <p:cNvPr id="112" name="Google Shape;112;p18"/>
          <p:cNvPicPr preferRelativeResize="0"/>
          <p:nvPr/>
        </p:nvPicPr>
        <p:blipFill>
          <a:blip r:embed="rId4">
            <a:alphaModFix/>
          </a:blip>
          <a:stretch>
            <a:fillRect/>
          </a:stretch>
        </p:blipFill>
        <p:spPr>
          <a:xfrm>
            <a:off x="2605562" y="3328951"/>
            <a:ext cx="1355026" cy="1205595"/>
          </a:xfrm>
          <a:prstGeom prst="rect">
            <a:avLst/>
          </a:prstGeom>
          <a:noFill/>
          <a:ln>
            <a:noFill/>
          </a:ln>
        </p:spPr>
      </p:pic>
      <p:grpSp>
        <p:nvGrpSpPr>
          <p:cNvPr id="113" name="Google Shape;113;p18"/>
          <p:cNvGrpSpPr/>
          <p:nvPr/>
        </p:nvGrpSpPr>
        <p:grpSpPr>
          <a:xfrm>
            <a:off x="4769212" y="3049288"/>
            <a:ext cx="1593898" cy="1764925"/>
            <a:chOff x="4613500" y="2957363"/>
            <a:chExt cx="1593898" cy="1764925"/>
          </a:xfrm>
        </p:grpSpPr>
        <p:pic>
          <p:nvPicPr>
            <p:cNvPr id="114" name="Google Shape;114;p18"/>
            <p:cNvPicPr preferRelativeResize="0"/>
            <p:nvPr/>
          </p:nvPicPr>
          <p:blipFill rotWithShape="1">
            <a:blip r:embed="rId5">
              <a:alphaModFix/>
            </a:blip>
            <a:srcRect b="0" l="25149" r="49015" t="0"/>
            <a:stretch/>
          </p:blipFill>
          <p:spPr>
            <a:xfrm>
              <a:off x="4613500" y="2957363"/>
              <a:ext cx="844576" cy="1764925"/>
            </a:xfrm>
            <a:prstGeom prst="rect">
              <a:avLst/>
            </a:prstGeom>
            <a:noFill/>
            <a:ln>
              <a:noFill/>
            </a:ln>
          </p:spPr>
        </p:pic>
        <p:pic>
          <p:nvPicPr>
            <p:cNvPr id="115" name="Google Shape;115;p18"/>
            <p:cNvPicPr preferRelativeResize="0"/>
            <p:nvPr/>
          </p:nvPicPr>
          <p:blipFill>
            <a:blip r:embed="rId6">
              <a:alphaModFix/>
            </a:blip>
            <a:stretch>
              <a:fillRect/>
            </a:stretch>
          </p:blipFill>
          <p:spPr>
            <a:xfrm>
              <a:off x="5362823" y="3417537"/>
              <a:ext cx="844575" cy="844575"/>
            </a:xfrm>
            <a:prstGeom prst="rect">
              <a:avLst/>
            </a:prstGeom>
            <a:noFill/>
            <a:ln>
              <a:noFill/>
            </a:ln>
          </p:spPr>
        </p:pic>
      </p:grpSp>
      <p:grpSp>
        <p:nvGrpSpPr>
          <p:cNvPr id="116" name="Google Shape;116;p18"/>
          <p:cNvGrpSpPr/>
          <p:nvPr/>
        </p:nvGrpSpPr>
        <p:grpSpPr>
          <a:xfrm>
            <a:off x="7409088" y="3400877"/>
            <a:ext cx="1293000" cy="1255248"/>
            <a:chOff x="7391600" y="3305952"/>
            <a:chExt cx="1293000" cy="1255248"/>
          </a:xfrm>
        </p:grpSpPr>
        <p:pic>
          <p:nvPicPr>
            <p:cNvPr id="117" name="Google Shape;117;p18"/>
            <p:cNvPicPr preferRelativeResize="0"/>
            <p:nvPr/>
          </p:nvPicPr>
          <p:blipFill rotWithShape="1">
            <a:blip r:embed="rId7">
              <a:alphaModFix/>
            </a:blip>
            <a:srcRect b="25841" l="23329" r="24998" t="27646"/>
            <a:stretch/>
          </p:blipFill>
          <p:spPr>
            <a:xfrm>
              <a:off x="7615813" y="3305952"/>
              <a:ext cx="844576" cy="760285"/>
            </a:xfrm>
            <a:prstGeom prst="rect">
              <a:avLst/>
            </a:prstGeom>
            <a:noFill/>
            <a:ln>
              <a:noFill/>
            </a:ln>
          </p:spPr>
        </p:pic>
        <p:pic>
          <p:nvPicPr>
            <p:cNvPr id="118" name="Google Shape;118;p18"/>
            <p:cNvPicPr preferRelativeResize="0"/>
            <p:nvPr/>
          </p:nvPicPr>
          <p:blipFill>
            <a:blip r:embed="rId8">
              <a:alphaModFix/>
            </a:blip>
            <a:stretch>
              <a:fillRect/>
            </a:stretch>
          </p:blipFill>
          <p:spPr>
            <a:xfrm>
              <a:off x="7391600" y="3914700"/>
              <a:ext cx="1293000" cy="64650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Methodology</a:t>
            </a:r>
            <a:endParaRPr b="1"/>
          </a:p>
        </p:txBody>
      </p:sp>
      <p:sp>
        <p:nvSpPr>
          <p:cNvPr id="124" name="Google Shape;124;p19"/>
          <p:cNvSpPr txBox="1"/>
          <p:nvPr>
            <p:ph idx="1" type="body"/>
          </p:nvPr>
        </p:nvSpPr>
        <p:spPr>
          <a:xfrm>
            <a:off x="0" y="1268050"/>
            <a:ext cx="9144000" cy="15699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125" name="Google Shape;125;p19"/>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Methodology</a:t>
            </a:r>
            <a:endParaRPr b="1"/>
          </a:p>
        </p:txBody>
      </p:sp>
      <p:sp>
        <p:nvSpPr>
          <p:cNvPr id="131" name="Google Shape;131;p20"/>
          <p:cNvSpPr txBox="1"/>
          <p:nvPr>
            <p:ph idx="1" type="body"/>
          </p:nvPr>
        </p:nvSpPr>
        <p:spPr>
          <a:xfrm>
            <a:off x="0" y="1268050"/>
            <a:ext cx="9144000" cy="15699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r>
              <a:rPr lang="en" sz="1600">
                <a:solidFill>
                  <a:schemeClr val="accent5"/>
                </a:solidFill>
              </a:rPr>
              <a:t>Northeast Ecosystems Services Inventory</a:t>
            </a:r>
            <a:endParaRPr sz="1600">
              <a:solidFill>
                <a:schemeClr val="accent5"/>
              </a:solidFill>
            </a:endParaRPr>
          </a:p>
          <a:p>
            <a:pPr indent="0" lvl="0" marL="520700" marR="685800" rtl="0" algn="ctr">
              <a:lnSpc>
                <a:spcPct val="115000"/>
              </a:lnSpc>
              <a:spcBef>
                <a:spcPts val="0"/>
              </a:spcBef>
              <a:spcAft>
                <a:spcPts val="0"/>
              </a:spcAft>
              <a:buClr>
                <a:schemeClr val="dk1"/>
              </a:buClr>
              <a:buSzPts val="1400"/>
              <a:buNone/>
            </a:pPr>
            <a:r>
              <a:t/>
            </a:r>
            <a:endParaRPr sz="1300">
              <a:solidFill>
                <a:schemeClr val="accent5"/>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132" name="Google Shape;132;p20"/>
          <p:cNvSpPr txBox="1"/>
          <p:nvPr/>
        </p:nvSpPr>
        <p:spPr>
          <a:xfrm>
            <a:off x="35638" y="1985525"/>
            <a:ext cx="4524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chemeClr val="accent5"/>
                </a:solidFill>
                <a:latin typeface="Quattrocento Sans"/>
                <a:ea typeface="Quattrocento Sans"/>
                <a:cs typeface="Quattrocento Sans"/>
                <a:sym typeface="Quattrocento Sans"/>
              </a:rPr>
              <a:t>1</a:t>
            </a:r>
            <a:endParaRPr b="1" sz="1400">
              <a:solidFill>
                <a:schemeClr val="accent5"/>
              </a:solidFill>
              <a:latin typeface="Quattrocento Sans"/>
              <a:ea typeface="Quattrocento Sans"/>
              <a:cs typeface="Quattrocento Sans"/>
              <a:sym typeface="Quattrocento Sans"/>
            </a:endParaRPr>
          </a:p>
        </p:txBody>
      </p:sp>
      <p:sp>
        <p:nvSpPr>
          <p:cNvPr id="133" name="Google Shape;133;p20"/>
          <p:cNvSpPr txBox="1"/>
          <p:nvPr/>
        </p:nvSpPr>
        <p:spPr>
          <a:xfrm>
            <a:off x="349975" y="1789225"/>
            <a:ext cx="1860300" cy="815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Open Sans"/>
                <a:ea typeface="Open Sans"/>
                <a:cs typeface="Open Sans"/>
                <a:sym typeface="Open Sans"/>
              </a:rPr>
              <a:t>Identify the </a:t>
            </a:r>
            <a:endParaRPr sz="1100">
              <a:latin typeface="Open Sans"/>
              <a:ea typeface="Open Sans"/>
              <a:cs typeface="Open Sans"/>
              <a:sym typeface="Open Sans"/>
            </a:endParaRPr>
          </a:p>
          <a:p>
            <a:pPr indent="0" lvl="0" marL="0" rtl="0" algn="l">
              <a:spcBef>
                <a:spcPts val="0"/>
              </a:spcBef>
              <a:spcAft>
                <a:spcPts val="0"/>
              </a:spcAft>
              <a:buNone/>
            </a:pPr>
            <a:r>
              <a:rPr b="1" lang="en" sz="1100">
                <a:latin typeface="Open Sans"/>
                <a:ea typeface="Open Sans"/>
                <a:cs typeface="Open Sans"/>
                <a:sym typeface="Open Sans"/>
              </a:rPr>
              <a:t>organizational scope</a:t>
            </a:r>
            <a:r>
              <a:rPr lang="en" sz="1100">
                <a:latin typeface="Open Sans"/>
                <a:ea typeface="Open Sans"/>
                <a:cs typeface="Open Sans"/>
                <a:sym typeface="Open Sans"/>
              </a:rPr>
              <a:t> of relevant policies and programs</a:t>
            </a:r>
            <a:endParaRPr sz="1100">
              <a:latin typeface="Open Sans"/>
              <a:ea typeface="Open Sans"/>
              <a:cs typeface="Open Sans"/>
              <a:sym typeface="Open Sans"/>
            </a:endParaRPr>
          </a:p>
        </p:txBody>
      </p:sp>
      <p:sp>
        <p:nvSpPr>
          <p:cNvPr id="134" name="Google Shape;134;p20"/>
          <p:cNvSpPr txBox="1"/>
          <p:nvPr/>
        </p:nvSpPr>
        <p:spPr>
          <a:xfrm>
            <a:off x="2468825" y="1789212"/>
            <a:ext cx="1860300" cy="815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Open Sans"/>
                <a:ea typeface="Open Sans"/>
                <a:cs typeface="Open Sans"/>
                <a:sym typeface="Open Sans"/>
              </a:rPr>
              <a:t>Document ag-related </a:t>
            </a:r>
            <a:r>
              <a:rPr b="1" lang="en" sz="1100">
                <a:latin typeface="Open Sans"/>
                <a:ea typeface="Open Sans"/>
                <a:cs typeface="Open Sans"/>
                <a:sym typeface="Open Sans"/>
              </a:rPr>
              <a:t>practices </a:t>
            </a:r>
            <a:r>
              <a:rPr lang="en" sz="1100">
                <a:latin typeface="Open Sans"/>
                <a:ea typeface="Open Sans"/>
                <a:cs typeface="Open Sans"/>
                <a:sym typeface="Open Sans"/>
              </a:rPr>
              <a:t>that procure ecosystem functions/ services</a:t>
            </a:r>
            <a:endParaRPr sz="1100"/>
          </a:p>
        </p:txBody>
      </p:sp>
      <p:sp>
        <p:nvSpPr>
          <p:cNvPr id="135" name="Google Shape;135;p20"/>
          <p:cNvSpPr txBox="1"/>
          <p:nvPr/>
        </p:nvSpPr>
        <p:spPr>
          <a:xfrm>
            <a:off x="4423663" y="1789213"/>
            <a:ext cx="2250000" cy="985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Open Sans"/>
                <a:ea typeface="Open Sans"/>
                <a:cs typeface="Open Sans"/>
                <a:sym typeface="Open Sans"/>
              </a:rPr>
              <a:t>Report the breadth of </a:t>
            </a:r>
            <a:r>
              <a:rPr b="1" lang="en" sz="1100">
                <a:latin typeface="Open Sans"/>
                <a:ea typeface="Open Sans"/>
                <a:cs typeface="Open Sans"/>
                <a:sym typeface="Open Sans"/>
              </a:rPr>
              <a:t>incentives</a:t>
            </a:r>
            <a:r>
              <a:rPr lang="en" sz="1100">
                <a:latin typeface="Open Sans"/>
                <a:ea typeface="Open Sans"/>
                <a:cs typeface="Open Sans"/>
                <a:sym typeface="Open Sans"/>
              </a:rPr>
              <a:t> and </a:t>
            </a:r>
            <a:r>
              <a:rPr b="1" lang="en" sz="1100">
                <a:latin typeface="Open Sans"/>
                <a:ea typeface="Open Sans"/>
                <a:cs typeface="Open Sans"/>
                <a:sym typeface="Open Sans"/>
              </a:rPr>
              <a:t>rewards</a:t>
            </a:r>
            <a:r>
              <a:rPr lang="en" sz="1100">
                <a:latin typeface="Open Sans"/>
                <a:ea typeface="Open Sans"/>
                <a:cs typeface="Open Sans"/>
                <a:sym typeface="Open Sans"/>
              </a:rPr>
              <a:t>  offered to ag-related producers for ecosystem function/service practices</a:t>
            </a:r>
            <a:endParaRPr sz="1100"/>
          </a:p>
        </p:txBody>
      </p:sp>
      <p:sp>
        <p:nvSpPr>
          <p:cNvPr id="136" name="Google Shape;136;p20"/>
          <p:cNvSpPr txBox="1"/>
          <p:nvPr/>
        </p:nvSpPr>
        <p:spPr>
          <a:xfrm>
            <a:off x="2193931" y="1985525"/>
            <a:ext cx="4524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chemeClr val="accent5"/>
                </a:solidFill>
                <a:latin typeface="Quattrocento Sans"/>
                <a:ea typeface="Quattrocento Sans"/>
                <a:cs typeface="Quattrocento Sans"/>
                <a:sym typeface="Quattrocento Sans"/>
              </a:rPr>
              <a:t>2</a:t>
            </a:r>
            <a:endParaRPr b="1" sz="1400">
              <a:solidFill>
                <a:schemeClr val="accent5"/>
              </a:solidFill>
              <a:latin typeface="Quattrocento Sans"/>
              <a:ea typeface="Quattrocento Sans"/>
              <a:cs typeface="Quattrocento Sans"/>
              <a:sym typeface="Quattrocento Sans"/>
            </a:endParaRPr>
          </a:p>
        </p:txBody>
      </p:sp>
      <p:sp>
        <p:nvSpPr>
          <p:cNvPr id="137" name="Google Shape;137;p20"/>
          <p:cNvSpPr txBox="1"/>
          <p:nvPr/>
        </p:nvSpPr>
        <p:spPr>
          <a:xfrm>
            <a:off x="4114288" y="1985525"/>
            <a:ext cx="4992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chemeClr val="accent5"/>
                </a:solidFill>
                <a:latin typeface="Quattrocento Sans"/>
                <a:ea typeface="Quattrocento Sans"/>
                <a:cs typeface="Quattrocento Sans"/>
                <a:sym typeface="Quattrocento Sans"/>
              </a:rPr>
              <a:t>3</a:t>
            </a:r>
            <a:endParaRPr b="1" sz="1400">
              <a:solidFill>
                <a:schemeClr val="accent5"/>
              </a:solidFill>
              <a:latin typeface="Quattrocento Sans"/>
              <a:ea typeface="Quattrocento Sans"/>
              <a:cs typeface="Quattrocento Sans"/>
              <a:sym typeface="Quattrocento Sans"/>
            </a:endParaRPr>
          </a:p>
        </p:txBody>
      </p:sp>
      <p:sp>
        <p:nvSpPr>
          <p:cNvPr id="138" name="Google Shape;138;p2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pic>
        <p:nvPicPr>
          <p:cNvPr id="139" name="Google Shape;139;p20"/>
          <p:cNvPicPr preferRelativeResize="0"/>
          <p:nvPr/>
        </p:nvPicPr>
        <p:blipFill>
          <a:blip r:embed="rId3">
            <a:alphaModFix/>
          </a:blip>
          <a:stretch>
            <a:fillRect/>
          </a:stretch>
        </p:blipFill>
        <p:spPr>
          <a:xfrm>
            <a:off x="795363" y="2957375"/>
            <a:ext cx="815684" cy="815701"/>
          </a:xfrm>
          <a:prstGeom prst="rect">
            <a:avLst/>
          </a:prstGeom>
          <a:noFill/>
          <a:ln>
            <a:noFill/>
          </a:ln>
        </p:spPr>
      </p:pic>
      <p:pic>
        <p:nvPicPr>
          <p:cNvPr id="140" name="Google Shape;140;p20"/>
          <p:cNvPicPr preferRelativeResize="0"/>
          <p:nvPr/>
        </p:nvPicPr>
        <p:blipFill>
          <a:blip r:embed="rId4">
            <a:alphaModFix/>
          </a:blip>
          <a:stretch>
            <a:fillRect/>
          </a:stretch>
        </p:blipFill>
        <p:spPr>
          <a:xfrm>
            <a:off x="2950025" y="2957376"/>
            <a:ext cx="815674" cy="725726"/>
          </a:xfrm>
          <a:prstGeom prst="rect">
            <a:avLst/>
          </a:prstGeom>
          <a:noFill/>
          <a:ln>
            <a:noFill/>
          </a:ln>
        </p:spPr>
      </p:pic>
      <p:grpSp>
        <p:nvGrpSpPr>
          <p:cNvPr id="141" name="Google Shape;141;p20"/>
          <p:cNvGrpSpPr/>
          <p:nvPr/>
        </p:nvGrpSpPr>
        <p:grpSpPr>
          <a:xfrm>
            <a:off x="5145348" y="2957381"/>
            <a:ext cx="866603" cy="936469"/>
            <a:chOff x="4613500" y="2957363"/>
            <a:chExt cx="1593898" cy="1764925"/>
          </a:xfrm>
        </p:grpSpPr>
        <p:pic>
          <p:nvPicPr>
            <p:cNvPr id="142" name="Google Shape;142;p20"/>
            <p:cNvPicPr preferRelativeResize="0"/>
            <p:nvPr/>
          </p:nvPicPr>
          <p:blipFill rotWithShape="1">
            <a:blip r:embed="rId5">
              <a:alphaModFix/>
            </a:blip>
            <a:srcRect b="0" l="25149" r="49015" t="0"/>
            <a:stretch/>
          </p:blipFill>
          <p:spPr>
            <a:xfrm>
              <a:off x="4613500" y="2957363"/>
              <a:ext cx="844576" cy="1764925"/>
            </a:xfrm>
            <a:prstGeom prst="rect">
              <a:avLst/>
            </a:prstGeom>
            <a:noFill/>
            <a:ln>
              <a:noFill/>
            </a:ln>
          </p:spPr>
        </p:pic>
        <p:pic>
          <p:nvPicPr>
            <p:cNvPr id="143" name="Google Shape;143;p20"/>
            <p:cNvPicPr preferRelativeResize="0"/>
            <p:nvPr/>
          </p:nvPicPr>
          <p:blipFill>
            <a:blip r:embed="rId6">
              <a:alphaModFix/>
            </a:blip>
            <a:stretch>
              <a:fillRect/>
            </a:stretch>
          </p:blipFill>
          <p:spPr>
            <a:xfrm>
              <a:off x="5362823" y="3417537"/>
              <a:ext cx="844575" cy="844575"/>
            </a:xfrm>
            <a:prstGeom prst="rect">
              <a:avLst/>
            </a:prstGeom>
            <a:noFill/>
            <a:ln>
              <a:noFill/>
            </a:ln>
          </p:spPr>
        </p:pic>
      </p:grpSp>
      <p:sp>
        <p:nvSpPr>
          <p:cNvPr id="144" name="Google Shape;144;p20"/>
          <p:cNvSpPr txBox="1"/>
          <p:nvPr/>
        </p:nvSpPr>
        <p:spPr>
          <a:xfrm>
            <a:off x="349963" y="4040225"/>
            <a:ext cx="2250000" cy="1108200"/>
          </a:xfrm>
          <a:prstGeom prst="rect">
            <a:avLst/>
          </a:prstGeom>
          <a:solidFill>
            <a:srgbClr val="FFFFFF">
              <a:alpha val="78210"/>
            </a:srgbClr>
          </a:solidFill>
          <a:ln>
            <a:noFill/>
          </a:ln>
        </p:spPr>
        <p:txBody>
          <a:bodyPr anchorCtr="0" anchor="t" bIns="91425" lIns="91425" spcFirstLastPara="1" rIns="91425" wrap="square" tIns="91425">
            <a:spAutoFit/>
          </a:bodyPr>
          <a:lstStyle/>
          <a:p>
            <a:pPr indent="-304800" lvl="2" marL="2286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Federal &amp; state agencies</a:t>
            </a:r>
            <a:endParaRPr sz="1200">
              <a:latin typeface="Calibri"/>
              <a:ea typeface="Calibri"/>
              <a:cs typeface="Calibri"/>
              <a:sym typeface="Calibri"/>
            </a:endParaRPr>
          </a:p>
          <a:p>
            <a:pPr indent="-304800" lvl="2" marL="2286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State AES</a:t>
            </a:r>
            <a:endParaRPr sz="1200">
              <a:latin typeface="Calibri"/>
              <a:ea typeface="Calibri"/>
              <a:cs typeface="Calibri"/>
              <a:sym typeface="Calibri"/>
            </a:endParaRPr>
          </a:p>
          <a:p>
            <a:pPr indent="-304800" lvl="2" marL="2286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Regional commissions, NGOs</a:t>
            </a:r>
            <a:endParaRPr sz="1200">
              <a:latin typeface="Calibri"/>
              <a:ea typeface="Calibri"/>
              <a:cs typeface="Calibri"/>
              <a:sym typeface="Calibri"/>
            </a:endParaRPr>
          </a:p>
          <a:p>
            <a:pPr indent="-304800" lvl="2" marL="228600" rtl="0" algn="l">
              <a:lnSpc>
                <a:spcPct val="100000"/>
              </a:lnSpc>
              <a:spcBef>
                <a:spcPts val="0"/>
              </a:spcBef>
              <a:spcAft>
                <a:spcPts val="0"/>
              </a:spcAft>
              <a:buClr>
                <a:srgbClr val="000000"/>
              </a:buClr>
              <a:buSzPts val="1200"/>
              <a:buFont typeface="Calibri"/>
              <a:buChar char="■"/>
            </a:pPr>
            <a:r>
              <a:rPr lang="en" sz="1200">
                <a:latin typeface="Calibri"/>
                <a:ea typeface="Calibri"/>
                <a:cs typeface="Calibri"/>
                <a:sym typeface="Calibri"/>
              </a:rPr>
              <a:t>Local programs </a:t>
            </a:r>
            <a:endParaRPr sz="1200">
              <a:latin typeface="Calibri"/>
              <a:ea typeface="Calibri"/>
              <a:cs typeface="Calibri"/>
              <a:sym typeface="Calibri"/>
            </a:endParaRPr>
          </a:p>
          <a:p>
            <a:pPr indent="0" lvl="0" marL="0" rtl="0" algn="l">
              <a:lnSpc>
                <a:spcPct val="100000"/>
              </a:lnSpc>
              <a:spcBef>
                <a:spcPts val="0"/>
              </a:spcBef>
              <a:spcAft>
                <a:spcPts val="0"/>
              </a:spcAft>
              <a:buNone/>
            </a:pPr>
            <a:r>
              <a:rPr lang="en" sz="1200">
                <a:latin typeface="Calibri"/>
                <a:ea typeface="Calibri"/>
                <a:cs typeface="Calibri"/>
                <a:sym typeface="Calibri"/>
              </a:rPr>
              <a:t>      (*DC and others) </a:t>
            </a:r>
            <a:endParaRPr/>
          </a:p>
        </p:txBody>
      </p:sp>
      <p:sp>
        <p:nvSpPr>
          <p:cNvPr id="145" name="Google Shape;145;p20"/>
          <p:cNvSpPr txBox="1"/>
          <p:nvPr/>
        </p:nvSpPr>
        <p:spPr>
          <a:xfrm>
            <a:off x="2417300" y="4035575"/>
            <a:ext cx="2327700" cy="1117500"/>
          </a:xfrm>
          <a:prstGeom prst="rect">
            <a:avLst/>
          </a:prstGeom>
          <a:noFill/>
          <a:ln>
            <a:noFill/>
          </a:ln>
        </p:spPr>
        <p:txBody>
          <a:bodyPr anchorCtr="0" anchor="t" bIns="91425" lIns="91425" spcFirstLastPara="1" rIns="91425" wrap="square" tIns="91425">
            <a:spAutoFit/>
          </a:bodyPr>
          <a:lstStyle/>
          <a:p>
            <a:pPr indent="-285750" lvl="2" marL="228600" rtl="0" algn="l">
              <a:lnSpc>
                <a:spcPct val="115000"/>
              </a:lnSpc>
              <a:spcBef>
                <a:spcPts val="0"/>
              </a:spcBef>
              <a:spcAft>
                <a:spcPts val="0"/>
              </a:spcAft>
              <a:buClr>
                <a:srgbClr val="000000"/>
              </a:buClr>
              <a:buSzPts val="1200"/>
              <a:buFont typeface="Calibri"/>
              <a:buChar char="■"/>
            </a:pPr>
            <a:r>
              <a:rPr lang="en" sz="1200">
                <a:latin typeface="Calibri"/>
                <a:ea typeface="Calibri"/>
                <a:cs typeface="Calibri"/>
                <a:sym typeface="Calibri"/>
              </a:rPr>
              <a:t>Qualifying ag-related practices</a:t>
            </a:r>
            <a:endParaRPr sz="1200">
              <a:latin typeface="Calibri"/>
              <a:ea typeface="Calibri"/>
              <a:cs typeface="Calibri"/>
              <a:sym typeface="Calibri"/>
            </a:endParaRPr>
          </a:p>
          <a:p>
            <a:pPr indent="-285750" lvl="2" marL="228600" rtl="0" algn="l">
              <a:lnSpc>
                <a:spcPct val="115000"/>
              </a:lnSpc>
              <a:spcBef>
                <a:spcPts val="0"/>
              </a:spcBef>
              <a:spcAft>
                <a:spcPts val="0"/>
              </a:spcAft>
              <a:buClr>
                <a:srgbClr val="000000"/>
              </a:buClr>
              <a:buSzPts val="1200"/>
              <a:buFont typeface="Calibri"/>
              <a:buChar char="■"/>
            </a:pPr>
            <a:r>
              <a:rPr lang="en" sz="1200">
                <a:latin typeface="Calibri"/>
                <a:ea typeface="Calibri"/>
                <a:cs typeface="Calibri"/>
                <a:sym typeface="Calibri"/>
              </a:rPr>
              <a:t>Ecosystem services data</a:t>
            </a:r>
            <a:endParaRPr sz="1200">
              <a:latin typeface="Calibri"/>
              <a:ea typeface="Calibri"/>
              <a:cs typeface="Calibri"/>
              <a:sym typeface="Calibri"/>
            </a:endParaRPr>
          </a:p>
          <a:p>
            <a:pPr indent="0" lvl="0" marL="228600" rtl="0" algn="l">
              <a:lnSpc>
                <a:spcPct val="115000"/>
              </a:lnSpc>
              <a:spcBef>
                <a:spcPts val="0"/>
              </a:spcBef>
              <a:spcAft>
                <a:spcPts val="0"/>
              </a:spcAft>
              <a:buNone/>
            </a:pPr>
            <a:r>
              <a:rPr i="1" lang="en" sz="1000">
                <a:latin typeface="Calibri"/>
                <a:ea typeface="Calibri"/>
                <a:cs typeface="Calibri"/>
                <a:sym typeface="Calibri"/>
              </a:rPr>
              <a:t>Intergovernmental Science-Policy Platform on Biodiversity and Ecosystem Services (IPBES 2017)</a:t>
            </a:r>
            <a:endParaRPr sz="1000">
              <a:latin typeface="Calibri"/>
              <a:ea typeface="Calibri"/>
              <a:cs typeface="Calibri"/>
              <a:sym typeface="Calibri"/>
            </a:endParaRPr>
          </a:p>
        </p:txBody>
      </p:sp>
      <p:sp>
        <p:nvSpPr>
          <p:cNvPr id="146" name="Google Shape;146;p20"/>
          <p:cNvSpPr txBox="1"/>
          <p:nvPr/>
        </p:nvSpPr>
        <p:spPr>
          <a:xfrm>
            <a:off x="4834075" y="4013275"/>
            <a:ext cx="1839600" cy="554100"/>
          </a:xfrm>
          <a:prstGeom prst="rect">
            <a:avLst/>
          </a:prstGeom>
          <a:noFill/>
          <a:ln>
            <a:noFill/>
          </a:ln>
        </p:spPr>
        <p:txBody>
          <a:bodyPr anchorCtr="0" anchor="t" bIns="91425" lIns="91425" spcFirstLastPara="1" rIns="91425" wrap="square" tIns="91425">
            <a:spAutoFit/>
          </a:bodyPr>
          <a:lstStyle/>
          <a:p>
            <a:pPr indent="-285750" lvl="2" marL="228600" rtl="0" algn="l">
              <a:spcBef>
                <a:spcPts val="0"/>
              </a:spcBef>
              <a:spcAft>
                <a:spcPts val="0"/>
              </a:spcAft>
              <a:buClr>
                <a:srgbClr val="000000"/>
              </a:buClr>
              <a:buSzPts val="1200"/>
              <a:buFont typeface="Calibri"/>
              <a:buChar char="■"/>
            </a:pPr>
            <a:r>
              <a:rPr lang="en" sz="1200">
                <a:latin typeface="Calibri"/>
                <a:ea typeface="Calibri"/>
                <a:cs typeface="Calibri"/>
                <a:sym typeface="Calibri"/>
              </a:rPr>
              <a:t>Incentive type</a:t>
            </a:r>
            <a:endParaRPr sz="1200">
              <a:latin typeface="Calibri"/>
              <a:ea typeface="Calibri"/>
              <a:cs typeface="Calibri"/>
              <a:sym typeface="Calibri"/>
            </a:endParaRPr>
          </a:p>
          <a:p>
            <a:pPr indent="-285750" lvl="2" marL="228600" rtl="0" algn="l">
              <a:spcBef>
                <a:spcPts val="0"/>
              </a:spcBef>
              <a:spcAft>
                <a:spcPts val="0"/>
              </a:spcAft>
              <a:buClr>
                <a:srgbClr val="000000"/>
              </a:buClr>
              <a:buSzPts val="1200"/>
              <a:buFont typeface="Calibri"/>
              <a:buChar char="■"/>
            </a:pPr>
            <a:r>
              <a:rPr lang="en" sz="1200">
                <a:latin typeface="Calibri"/>
                <a:ea typeface="Calibri"/>
                <a:cs typeface="Calibri"/>
                <a:sym typeface="Calibri"/>
              </a:rPr>
              <a:t>Incentive mechanism</a:t>
            </a:r>
            <a:endParaRPr sz="1200">
              <a:latin typeface="Calibri"/>
              <a:ea typeface="Calibri"/>
              <a:cs typeface="Calibri"/>
              <a:sym typeface="Calibri"/>
            </a:endParaRPr>
          </a:p>
        </p:txBody>
      </p:sp>
      <p:grpSp>
        <p:nvGrpSpPr>
          <p:cNvPr id="147" name="Google Shape;147;p20"/>
          <p:cNvGrpSpPr/>
          <p:nvPr/>
        </p:nvGrpSpPr>
        <p:grpSpPr>
          <a:xfrm>
            <a:off x="6673663" y="1789213"/>
            <a:ext cx="2434688" cy="2044230"/>
            <a:chOff x="6673663" y="1789213"/>
            <a:chExt cx="2434688" cy="2044230"/>
          </a:xfrm>
        </p:grpSpPr>
        <p:sp>
          <p:nvSpPr>
            <p:cNvPr id="148" name="Google Shape;148;p20"/>
            <p:cNvSpPr txBox="1"/>
            <p:nvPr/>
          </p:nvSpPr>
          <p:spPr>
            <a:xfrm>
              <a:off x="6967850" y="1789213"/>
              <a:ext cx="2140500" cy="815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Open Sans"/>
                  <a:ea typeface="Open Sans"/>
                  <a:cs typeface="Open Sans"/>
                  <a:sym typeface="Open Sans"/>
                </a:rPr>
                <a:t>Describe producers’ strategies to </a:t>
              </a:r>
              <a:r>
                <a:rPr b="1" lang="en" sz="1100">
                  <a:latin typeface="Open Sans"/>
                  <a:ea typeface="Open Sans"/>
                  <a:cs typeface="Open Sans"/>
                  <a:sym typeface="Open Sans"/>
                </a:rPr>
                <a:t>advertise</a:t>
              </a:r>
              <a:r>
                <a:rPr lang="en" sz="1100">
                  <a:latin typeface="Open Sans"/>
                  <a:ea typeface="Open Sans"/>
                  <a:cs typeface="Open Sans"/>
                  <a:sym typeface="Open Sans"/>
                </a:rPr>
                <a:t> ecosystem functions/services and boost </a:t>
              </a:r>
              <a:r>
                <a:rPr b="1" lang="en" sz="1100">
                  <a:latin typeface="Open Sans"/>
                  <a:ea typeface="Open Sans"/>
                  <a:cs typeface="Open Sans"/>
                  <a:sym typeface="Open Sans"/>
                </a:rPr>
                <a:t>revenue </a:t>
              </a:r>
              <a:endParaRPr b="1" sz="1100"/>
            </a:p>
          </p:txBody>
        </p:sp>
        <p:sp>
          <p:nvSpPr>
            <p:cNvPr id="149" name="Google Shape;149;p20"/>
            <p:cNvSpPr txBox="1"/>
            <p:nvPr/>
          </p:nvSpPr>
          <p:spPr>
            <a:xfrm>
              <a:off x="6673663" y="1985525"/>
              <a:ext cx="4524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chemeClr val="accent5"/>
                  </a:solidFill>
                  <a:latin typeface="Quattrocento Sans"/>
                  <a:ea typeface="Quattrocento Sans"/>
                  <a:cs typeface="Quattrocento Sans"/>
                  <a:sym typeface="Quattrocento Sans"/>
                </a:rPr>
                <a:t>4</a:t>
              </a:r>
              <a:endParaRPr b="1" sz="1400">
                <a:solidFill>
                  <a:schemeClr val="accent5"/>
                </a:solidFill>
                <a:latin typeface="Quattrocento Sans"/>
                <a:ea typeface="Quattrocento Sans"/>
                <a:cs typeface="Quattrocento Sans"/>
                <a:sym typeface="Quattrocento Sans"/>
              </a:endParaRPr>
            </a:p>
          </p:txBody>
        </p:sp>
        <p:grpSp>
          <p:nvGrpSpPr>
            <p:cNvPr id="150" name="Google Shape;150;p20"/>
            <p:cNvGrpSpPr/>
            <p:nvPr/>
          </p:nvGrpSpPr>
          <p:grpSpPr>
            <a:xfrm>
              <a:off x="7547658" y="3017783"/>
              <a:ext cx="866569" cy="815660"/>
              <a:chOff x="7391600" y="3305952"/>
              <a:chExt cx="1293000" cy="1255248"/>
            </a:xfrm>
          </p:grpSpPr>
          <p:pic>
            <p:nvPicPr>
              <p:cNvPr id="151" name="Google Shape;151;p20"/>
              <p:cNvPicPr preferRelativeResize="0"/>
              <p:nvPr/>
            </p:nvPicPr>
            <p:blipFill rotWithShape="1">
              <a:blip r:embed="rId7">
                <a:alphaModFix/>
              </a:blip>
              <a:srcRect b="25841" l="23329" r="24998" t="27646"/>
              <a:stretch/>
            </p:blipFill>
            <p:spPr>
              <a:xfrm>
                <a:off x="7615813" y="3305952"/>
                <a:ext cx="844576" cy="760285"/>
              </a:xfrm>
              <a:prstGeom prst="rect">
                <a:avLst/>
              </a:prstGeom>
              <a:noFill/>
              <a:ln>
                <a:noFill/>
              </a:ln>
            </p:spPr>
          </p:pic>
          <p:pic>
            <p:nvPicPr>
              <p:cNvPr id="152" name="Google Shape;152;p20"/>
              <p:cNvPicPr preferRelativeResize="0"/>
              <p:nvPr/>
            </p:nvPicPr>
            <p:blipFill>
              <a:blip r:embed="rId8">
                <a:alphaModFix/>
              </a:blip>
              <a:stretch>
                <a:fillRect/>
              </a:stretch>
            </p:blipFill>
            <p:spPr>
              <a:xfrm>
                <a:off x="7391600" y="3914700"/>
                <a:ext cx="1293000" cy="646500"/>
              </a:xfrm>
              <a:prstGeom prst="rect">
                <a:avLst/>
              </a:prstGeom>
              <a:noFill/>
              <a:ln>
                <a:noFill/>
              </a:ln>
            </p:spPr>
          </p:pic>
        </p:grpSp>
      </p:grpSp>
      <p:sp>
        <p:nvSpPr>
          <p:cNvPr id="153" name="Google Shape;153;p20"/>
          <p:cNvSpPr txBox="1"/>
          <p:nvPr/>
        </p:nvSpPr>
        <p:spPr>
          <a:xfrm>
            <a:off x="6971200" y="4079825"/>
            <a:ext cx="1839600" cy="554100"/>
          </a:xfrm>
          <a:prstGeom prst="rect">
            <a:avLst/>
          </a:prstGeom>
          <a:noFill/>
          <a:ln>
            <a:noFill/>
          </a:ln>
        </p:spPr>
        <p:txBody>
          <a:bodyPr anchorCtr="0" anchor="t" bIns="91425" lIns="91425" spcFirstLastPara="1" rIns="91425" wrap="square" tIns="91425">
            <a:spAutoFit/>
          </a:bodyPr>
          <a:lstStyle/>
          <a:p>
            <a:pPr indent="-285750" lvl="2" marL="228600" rtl="0" algn="l">
              <a:spcBef>
                <a:spcPts val="0"/>
              </a:spcBef>
              <a:spcAft>
                <a:spcPts val="0"/>
              </a:spcAft>
              <a:buClr>
                <a:srgbClr val="000000"/>
              </a:buClr>
              <a:buSzPts val="1200"/>
              <a:buFont typeface="Calibri"/>
              <a:buChar char="■"/>
            </a:pPr>
            <a:r>
              <a:rPr lang="en" sz="1200">
                <a:latin typeface="Calibri"/>
                <a:ea typeface="Calibri"/>
                <a:cs typeface="Calibri"/>
                <a:sym typeface="Calibri"/>
              </a:rPr>
              <a:t>Incentive type</a:t>
            </a:r>
            <a:endParaRPr sz="1200">
              <a:latin typeface="Calibri"/>
              <a:ea typeface="Calibri"/>
              <a:cs typeface="Calibri"/>
              <a:sym typeface="Calibri"/>
            </a:endParaRPr>
          </a:p>
          <a:p>
            <a:pPr indent="-285750" lvl="2" marL="228600" rtl="0" algn="l">
              <a:spcBef>
                <a:spcPts val="0"/>
              </a:spcBef>
              <a:spcAft>
                <a:spcPts val="0"/>
              </a:spcAft>
              <a:buClr>
                <a:srgbClr val="000000"/>
              </a:buClr>
              <a:buSzPts val="1200"/>
              <a:buFont typeface="Calibri"/>
              <a:buChar char="■"/>
            </a:pPr>
            <a:r>
              <a:rPr lang="en" sz="1200">
                <a:latin typeface="Calibri"/>
                <a:ea typeface="Calibri"/>
                <a:cs typeface="Calibri"/>
                <a:sym typeface="Calibri"/>
              </a:rPr>
              <a:t>Incentive mechanism</a:t>
            </a:r>
            <a:endParaRPr sz="12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idx="1" type="body"/>
          </p:nvPr>
        </p:nvSpPr>
        <p:spPr>
          <a:xfrm>
            <a:off x="3562350" y="-14000"/>
            <a:ext cx="4476600" cy="51435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sp>
        <p:nvSpPr>
          <p:cNvPr id="159" name="Google Shape;159;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Methodology</a:t>
            </a:r>
            <a:endParaRPr b="1"/>
          </a:p>
        </p:txBody>
      </p:sp>
      <p:sp>
        <p:nvSpPr>
          <p:cNvPr id="160" name="Google Shape;160;p21"/>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grpSp>
        <p:nvGrpSpPr>
          <p:cNvPr id="161" name="Google Shape;161;p21"/>
          <p:cNvGrpSpPr/>
          <p:nvPr/>
        </p:nvGrpSpPr>
        <p:grpSpPr>
          <a:xfrm>
            <a:off x="628638" y="1268050"/>
            <a:ext cx="2809739" cy="3620800"/>
            <a:chOff x="35638" y="1789225"/>
            <a:chExt cx="2809739" cy="3620800"/>
          </a:xfrm>
        </p:grpSpPr>
        <p:sp>
          <p:nvSpPr>
            <p:cNvPr id="162" name="Google Shape;162;p21"/>
            <p:cNvSpPr txBox="1"/>
            <p:nvPr/>
          </p:nvSpPr>
          <p:spPr>
            <a:xfrm>
              <a:off x="35638" y="1985525"/>
              <a:ext cx="4524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chemeClr val="accent5"/>
                  </a:solidFill>
                  <a:latin typeface="Quattrocento Sans"/>
                  <a:ea typeface="Quattrocento Sans"/>
                  <a:cs typeface="Quattrocento Sans"/>
                  <a:sym typeface="Quattrocento Sans"/>
                </a:rPr>
                <a:t>1</a:t>
              </a:r>
              <a:endParaRPr b="1" sz="1400">
                <a:solidFill>
                  <a:schemeClr val="accent5"/>
                </a:solidFill>
                <a:latin typeface="Quattrocento Sans"/>
                <a:ea typeface="Quattrocento Sans"/>
                <a:cs typeface="Quattrocento Sans"/>
                <a:sym typeface="Quattrocento Sans"/>
              </a:endParaRPr>
            </a:p>
          </p:txBody>
        </p:sp>
        <p:sp>
          <p:nvSpPr>
            <p:cNvPr id="163" name="Google Shape;163;p21"/>
            <p:cNvSpPr txBox="1"/>
            <p:nvPr/>
          </p:nvSpPr>
          <p:spPr>
            <a:xfrm>
              <a:off x="349975" y="1789225"/>
              <a:ext cx="1860300" cy="815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Open Sans"/>
                  <a:ea typeface="Open Sans"/>
                  <a:cs typeface="Open Sans"/>
                  <a:sym typeface="Open Sans"/>
                </a:rPr>
                <a:t>Identify the </a:t>
              </a:r>
              <a:endParaRPr sz="1100">
                <a:latin typeface="Open Sans"/>
                <a:ea typeface="Open Sans"/>
                <a:cs typeface="Open Sans"/>
                <a:sym typeface="Open Sans"/>
              </a:endParaRPr>
            </a:p>
            <a:p>
              <a:pPr indent="0" lvl="0" marL="0" rtl="0" algn="l">
                <a:spcBef>
                  <a:spcPts val="0"/>
                </a:spcBef>
                <a:spcAft>
                  <a:spcPts val="0"/>
                </a:spcAft>
                <a:buNone/>
              </a:pPr>
              <a:r>
                <a:rPr b="1" lang="en" sz="1100">
                  <a:latin typeface="Open Sans"/>
                  <a:ea typeface="Open Sans"/>
                  <a:cs typeface="Open Sans"/>
                  <a:sym typeface="Open Sans"/>
                </a:rPr>
                <a:t>organizational scope</a:t>
              </a:r>
              <a:r>
                <a:rPr lang="en" sz="1100">
                  <a:latin typeface="Open Sans"/>
                  <a:ea typeface="Open Sans"/>
                  <a:cs typeface="Open Sans"/>
                  <a:sym typeface="Open Sans"/>
                </a:rPr>
                <a:t> of relevant policies and programs</a:t>
              </a:r>
              <a:endParaRPr sz="1100">
                <a:latin typeface="Open Sans"/>
                <a:ea typeface="Open Sans"/>
                <a:cs typeface="Open Sans"/>
                <a:sym typeface="Open Sans"/>
              </a:endParaRPr>
            </a:p>
          </p:txBody>
        </p:sp>
        <p:pic>
          <p:nvPicPr>
            <p:cNvPr id="164" name="Google Shape;164;p21"/>
            <p:cNvPicPr preferRelativeResize="0"/>
            <p:nvPr/>
          </p:nvPicPr>
          <p:blipFill>
            <a:blip r:embed="rId3">
              <a:alphaModFix/>
            </a:blip>
            <a:stretch>
              <a:fillRect/>
            </a:stretch>
          </p:blipFill>
          <p:spPr>
            <a:xfrm>
              <a:off x="795363" y="2957375"/>
              <a:ext cx="815684" cy="815701"/>
            </a:xfrm>
            <a:prstGeom prst="rect">
              <a:avLst/>
            </a:prstGeom>
            <a:noFill/>
            <a:ln>
              <a:noFill/>
            </a:ln>
          </p:spPr>
        </p:pic>
        <p:sp>
          <p:nvSpPr>
            <p:cNvPr id="165" name="Google Shape;165;p21"/>
            <p:cNvSpPr txBox="1"/>
            <p:nvPr/>
          </p:nvSpPr>
          <p:spPr>
            <a:xfrm>
              <a:off x="349976" y="4040225"/>
              <a:ext cx="2495400" cy="1369800"/>
            </a:xfrm>
            <a:prstGeom prst="rect">
              <a:avLst/>
            </a:prstGeom>
            <a:solidFill>
              <a:srgbClr val="FFFFFF">
                <a:alpha val="78210"/>
              </a:srgbClr>
            </a:solidFill>
            <a:ln>
              <a:noFill/>
            </a:ln>
          </p:spPr>
          <p:txBody>
            <a:bodyPr anchorCtr="0" anchor="t" bIns="91425" lIns="91425" spcFirstLastPara="1" rIns="91425" wrap="square" tIns="91425">
              <a:spAutoFit/>
            </a:bodyPr>
            <a:lstStyle/>
            <a:p>
              <a:pPr indent="-158750" lvl="0" marL="177800" rtl="0" algn="l">
                <a:lnSpc>
                  <a:spcPct val="100000"/>
                </a:lnSpc>
                <a:spcBef>
                  <a:spcPts val="0"/>
                </a:spcBef>
                <a:spcAft>
                  <a:spcPts val="0"/>
                </a:spcAft>
                <a:buClr>
                  <a:srgbClr val="000000"/>
                </a:buClr>
                <a:buSzPts val="1100"/>
                <a:buFont typeface="Open Sans"/>
                <a:buChar char="●"/>
              </a:pPr>
              <a:r>
                <a:rPr lang="en" sz="1100">
                  <a:latin typeface="Open Sans"/>
                  <a:ea typeface="Open Sans"/>
                  <a:cs typeface="Open Sans"/>
                  <a:sym typeface="Open Sans"/>
                </a:rPr>
                <a:t>Federal &amp; state agencies</a:t>
              </a:r>
              <a:endParaRPr sz="1100">
                <a:latin typeface="Open Sans"/>
                <a:ea typeface="Open Sans"/>
                <a:cs typeface="Open Sans"/>
                <a:sym typeface="Open Sans"/>
              </a:endParaRPr>
            </a:p>
            <a:p>
              <a:pPr indent="-158750" lvl="1" marL="520700" rtl="0" algn="l">
                <a:lnSpc>
                  <a:spcPct val="100000"/>
                </a:lnSpc>
                <a:spcBef>
                  <a:spcPts val="0"/>
                </a:spcBef>
                <a:spcAft>
                  <a:spcPts val="0"/>
                </a:spcAft>
                <a:buClr>
                  <a:schemeClr val="dk1"/>
                </a:buClr>
                <a:buSzPts val="1100"/>
                <a:buFont typeface="Open Sans"/>
                <a:buChar char="○"/>
              </a:pPr>
              <a:r>
                <a:rPr lang="en" sz="1100">
                  <a:latin typeface="Open Sans"/>
                  <a:ea typeface="Open Sans"/>
                  <a:cs typeface="Open Sans"/>
                  <a:sym typeface="Open Sans"/>
                </a:rPr>
                <a:t>USDA Farm Service Agency, Ag. Marketing Service… </a:t>
              </a:r>
              <a:endParaRPr sz="1100">
                <a:latin typeface="Open Sans"/>
                <a:ea typeface="Open Sans"/>
                <a:cs typeface="Open Sans"/>
                <a:sym typeface="Open Sans"/>
              </a:endParaRPr>
            </a:p>
            <a:p>
              <a:pPr indent="-158750" lvl="0" marL="177800" rtl="0" algn="l">
                <a:lnSpc>
                  <a:spcPct val="100000"/>
                </a:lnSpc>
                <a:spcBef>
                  <a:spcPts val="0"/>
                </a:spcBef>
                <a:spcAft>
                  <a:spcPts val="0"/>
                </a:spcAft>
                <a:buClr>
                  <a:srgbClr val="000000"/>
                </a:buClr>
                <a:buSzPts val="1100"/>
                <a:buFont typeface="Open Sans"/>
                <a:buChar char="●"/>
              </a:pPr>
              <a:r>
                <a:rPr lang="en" sz="1100">
                  <a:latin typeface="Open Sans"/>
                  <a:ea typeface="Open Sans"/>
                  <a:cs typeface="Open Sans"/>
                  <a:sym typeface="Open Sans"/>
                </a:rPr>
                <a:t>State extension programs</a:t>
              </a:r>
              <a:endParaRPr sz="1100">
                <a:latin typeface="Open Sans"/>
                <a:ea typeface="Open Sans"/>
                <a:cs typeface="Open Sans"/>
                <a:sym typeface="Open Sans"/>
              </a:endParaRPr>
            </a:p>
            <a:p>
              <a:pPr indent="-158750" lvl="0" marL="177800" rtl="0" algn="l">
                <a:lnSpc>
                  <a:spcPct val="100000"/>
                </a:lnSpc>
                <a:spcBef>
                  <a:spcPts val="0"/>
                </a:spcBef>
                <a:spcAft>
                  <a:spcPts val="0"/>
                </a:spcAft>
                <a:buClr>
                  <a:srgbClr val="000000"/>
                </a:buClr>
                <a:buSzPts val="1100"/>
                <a:buFont typeface="Open Sans"/>
                <a:buChar char="●"/>
              </a:pPr>
              <a:r>
                <a:rPr lang="en" sz="1100">
                  <a:latin typeface="Open Sans"/>
                  <a:ea typeface="Open Sans"/>
                  <a:cs typeface="Open Sans"/>
                  <a:sym typeface="Open Sans"/>
                </a:rPr>
                <a:t>Regional commissions, NGOs</a:t>
              </a:r>
              <a:endParaRPr sz="1100">
                <a:latin typeface="Open Sans"/>
                <a:ea typeface="Open Sans"/>
                <a:cs typeface="Open Sans"/>
                <a:sym typeface="Open Sans"/>
              </a:endParaRPr>
            </a:p>
            <a:p>
              <a:pPr indent="-158750" lvl="0" marL="177800" rtl="0" algn="l">
                <a:lnSpc>
                  <a:spcPct val="100000"/>
                </a:lnSpc>
                <a:spcBef>
                  <a:spcPts val="0"/>
                </a:spcBef>
                <a:spcAft>
                  <a:spcPts val="0"/>
                </a:spcAft>
                <a:buClr>
                  <a:srgbClr val="000000"/>
                </a:buClr>
                <a:buSzPts val="1100"/>
                <a:buFont typeface="Open Sans"/>
                <a:buChar char="●"/>
              </a:pPr>
              <a:r>
                <a:rPr lang="en" sz="1100">
                  <a:latin typeface="Open Sans"/>
                  <a:ea typeface="Open Sans"/>
                  <a:cs typeface="Open Sans"/>
                  <a:sym typeface="Open Sans"/>
                </a:rPr>
                <a:t>Local programs </a:t>
              </a:r>
              <a:endParaRPr sz="1100">
                <a:latin typeface="Open Sans"/>
                <a:ea typeface="Open Sans"/>
                <a:cs typeface="Open Sans"/>
                <a:sym typeface="Open Sans"/>
              </a:endParaRPr>
            </a:p>
            <a:p>
              <a:pPr indent="0" lvl="0" marL="0" rtl="0" algn="l">
                <a:lnSpc>
                  <a:spcPct val="100000"/>
                </a:lnSpc>
                <a:spcBef>
                  <a:spcPts val="0"/>
                </a:spcBef>
                <a:spcAft>
                  <a:spcPts val="0"/>
                </a:spcAft>
                <a:buNone/>
              </a:pPr>
              <a:r>
                <a:t/>
              </a:r>
              <a:endParaRPr sz="1100">
                <a:latin typeface="Open Sans"/>
                <a:ea typeface="Open Sans"/>
                <a:cs typeface="Open Sans"/>
                <a:sym typeface="Open Sans"/>
              </a:endParaRPr>
            </a:p>
          </p:txBody>
        </p:sp>
      </p:grpSp>
      <p:pic>
        <p:nvPicPr>
          <p:cNvPr id="166" name="Google Shape;166;p21"/>
          <p:cNvPicPr preferRelativeResize="0"/>
          <p:nvPr/>
        </p:nvPicPr>
        <p:blipFill rotWithShape="1">
          <a:blip r:embed="rId4">
            <a:alphaModFix/>
          </a:blip>
          <a:srcRect b="1101" l="850" r="1388" t="4763"/>
          <a:stretch/>
        </p:blipFill>
        <p:spPr>
          <a:xfrm>
            <a:off x="3976025" y="904875"/>
            <a:ext cx="3629550" cy="326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
              <a:t>Methodology</a:t>
            </a:r>
            <a:endParaRPr b="1"/>
          </a:p>
        </p:txBody>
      </p:sp>
      <p:sp>
        <p:nvSpPr>
          <p:cNvPr id="172" name="Google Shape;172;p22"/>
          <p:cNvSpPr txBox="1"/>
          <p:nvPr/>
        </p:nvSpPr>
        <p:spPr>
          <a:xfrm>
            <a:off x="903550" y="1268062"/>
            <a:ext cx="1860300" cy="815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Open Sans"/>
                <a:ea typeface="Open Sans"/>
                <a:cs typeface="Open Sans"/>
                <a:sym typeface="Open Sans"/>
              </a:rPr>
              <a:t>Document ag-related </a:t>
            </a:r>
            <a:r>
              <a:rPr b="1" lang="en" sz="1100">
                <a:latin typeface="Open Sans"/>
                <a:ea typeface="Open Sans"/>
                <a:cs typeface="Open Sans"/>
                <a:sym typeface="Open Sans"/>
              </a:rPr>
              <a:t>practices </a:t>
            </a:r>
            <a:r>
              <a:rPr lang="en" sz="1100">
                <a:latin typeface="Open Sans"/>
                <a:ea typeface="Open Sans"/>
                <a:cs typeface="Open Sans"/>
                <a:sym typeface="Open Sans"/>
              </a:rPr>
              <a:t>that procure ecosystem functions/ services</a:t>
            </a:r>
            <a:endParaRPr sz="1100"/>
          </a:p>
        </p:txBody>
      </p:sp>
      <p:sp>
        <p:nvSpPr>
          <p:cNvPr id="173" name="Google Shape;173;p22"/>
          <p:cNvSpPr txBox="1"/>
          <p:nvPr/>
        </p:nvSpPr>
        <p:spPr>
          <a:xfrm>
            <a:off x="628656" y="1464375"/>
            <a:ext cx="452400" cy="3540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1400">
                <a:solidFill>
                  <a:schemeClr val="accent5"/>
                </a:solidFill>
                <a:latin typeface="Quattrocento Sans"/>
                <a:ea typeface="Quattrocento Sans"/>
                <a:cs typeface="Quattrocento Sans"/>
                <a:sym typeface="Quattrocento Sans"/>
              </a:rPr>
              <a:t>2</a:t>
            </a:r>
            <a:endParaRPr b="1" sz="1400">
              <a:solidFill>
                <a:schemeClr val="accent5"/>
              </a:solidFill>
              <a:latin typeface="Quattrocento Sans"/>
              <a:ea typeface="Quattrocento Sans"/>
              <a:cs typeface="Quattrocento Sans"/>
              <a:sym typeface="Quattrocento Sans"/>
            </a:endParaRPr>
          </a:p>
        </p:txBody>
      </p:sp>
      <p:sp>
        <p:nvSpPr>
          <p:cNvPr id="174" name="Google Shape;174;p22"/>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None/>
            </a:pPr>
            <a:fld id="{00000000-1234-1234-1234-123412341234}" type="slidenum">
              <a:rPr lang="en"/>
              <a:t>‹#›</a:t>
            </a:fld>
            <a:endParaRPr/>
          </a:p>
        </p:txBody>
      </p:sp>
      <p:pic>
        <p:nvPicPr>
          <p:cNvPr id="175" name="Google Shape;175;p22"/>
          <p:cNvPicPr preferRelativeResize="0"/>
          <p:nvPr/>
        </p:nvPicPr>
        <p:blipFill>
          <a:blip r:embed="rId3">
            <a:alphaModFix/>
          </a:blip>
          <a:stretch>
            <a:fillRect/>
          </a:stretch>
        </p:blipFill>
        <p:spPr>
          <a:xfrm>
            <a:off x="1384750" y="2436226"/>
            <a:ext cx="815674" cy="725726"/>
          </a:xfrm>
          <a:prstGeom prst="rect">
            <a:avLst/>
          </a:prstGeom>
          <a:noFill/>
          <a:ln>
            <a:noFill/>
          </a:ln>
        </p:spPr>
      </p:pic>
      <p:sp>
        <p:nvSpPr>
          <p:cNvPr id="176" name="Google Shape;176;p22"/>
          <p:cNvSpPr txBox="1"/>
          <p:nvPr/>
        </p:nvSpPr>
        <p:spPr>
          <a:xfrm>
            <a:off x="628650" y="3514425"/>
            <a:ext cx="2710200" cy="1088700"/>
          </a:xfrm>
          <a:prstGeom prst="rect">
            <a:avLst/>
          </a:prstGeom>
          <a:noFill/>
          <a:ln>
            <a:noFill/>
          </a:ln>
        </p:spPr>
        <p:txBody>
          <a:bodyPr anchorCtr="0" anchor="t" bIns="91425" lIns="91425" spcFirstLastPara="1" rIns="91425" wrap="square" tIns="91425">
            <a:spAutoFit/>
          </a:bodyPr>
          <a:lstStyle/>
          <a:p>
            <a:pPr indent="-279400" lvl="0" marL="457200" rtl="0" algn="l">
              <a:lnSpc>
                <a:spcPct val="115000"/>
              </a:lnSpc>
              <a:spcBef>
                <a:spcPts val="0"/>
              </a:spcBef>
              <a:spcAft>
                <a:spcPts val="0"/>
              </a:spcAft>
              <a:buSzPts val="800"/>
              <a:buFont typeface="Open Sans"/>
              <a:buChar char="●"/>
            </a:pPr>
            <a:r>
              <a:rPr lang="en" sz="800">
                <a:latin typeface="Open Sans"/>
                <a:ea typeface="Open Sans"/>
                <a:cs typeface="Open Sans"/>
                <a:sym typeface="Open Sans"/>
              </a:rPr>
              <a:t>I</a:t>
            </a:r>
            <a:r>
              <a:rPr lang="en" sz="800">
                <a:latin typeface="Open Sans"/>
                <a:ea typeface="Open Sans"/>
                <a:cs typeface="Open Sans"/>
                <a:sym typeface="Open Sans"/>
              </a:rPr>
              <a:t>ntergovernmental Science-Policy Platform on Biodiversity and Ecosystem Services </a:t>
            </a:r>
            <a:endParaRPr sz="800">
              <a:latin typeface="Open Sans"/>
              <a:ea typeface="Open Sans"/>
              <a:cs typeface="Open Sans"/>
              <a:sym typeface="Open Sans"/>
            </a:endParaRPr>
          </a:p>
          <a:p>
            <a:pPr indent="-279400" lvl="0" marL="457200" rtl="0" algn="l">
              <a:spcBef>
                <a:spcPts val="1000"/>
              </a:spcBef>
              <a:spcAft>
                <a:spcPts val="500"/>
              </a:spcAft>
              <a:buSzPts val="800"/>
              <a:buFont typeface="Open Sans"/>
              <a:buChar char="●"/>
            </a:pPr>
            <a:r>
              <a:rPr lang="en" sz="800">
                <a:latin typeface="Open Sans"/>
                <a:ea typeface="Open Sans"/>
                <a:cs typeface="Open Sans"/>
                <a:sym typeface="Open Sans"/>
              </a:rPr>
              <a:t>Pascual, U., et al. (2017). Valuing nature’s contributions to people: the IPBES Approach. </a:t>
            </a:r>
            <a:r>
              <a:rPr i="1" lang="en" sz="800">
                <a:latin typeface="Open Sans"/>
                <a:ea typeface="Open Sans"/>
                <a:cs typeface="Open Sans"/>
                <a:sym typeface="Open Sans"/>
              </a:rPr>
              <a:t>Current Opinion in Environmental Sustainability, </a:t>
            </a:r>
            <a:r>
              <a:rPr lang="en" sz="800">
                <a:latin typeface="Open Sans"/>
                <a:ea typeface="Open Sans"/>
                <a:cs typeface="Open Sans"/>
                <a:sym typeface="Open Sans"/>
              </a:rPr>
              <a:t>26: 7-16.</a:t>
            </a:r>
            <a:endParaRPr sz="800">
              <a:latin typeface="Open Sans"/>
              <a:ea typeface="Open Sans"/>
              <a:cs typeface="Open Sans"/>
              <a:sym typeface="Open Sans"/>
            </a:endParaRPr>
          </a:p>
        </p:txBody>
      </p:sp>
      <p:sp>
        <p:nvSpPr>
          <p:cNvPr id="177" name="Google Shape;177;p22"/>
          <p:cNvSpPr txBox="1"/>
          <p:nvPr>
            <p:ph idx="1" type="body"/>
          </p:nvPr>
        </p:nvSpPr>
        <p:spPr>
          <a:xfrm>
            <a:off x="3562350" y="-14000"/>
            <a:ext cx="4476600" cy="5143500"/>
          </a:xfrm>
          <a:prstGeom prst="rect">
            <a:avLst/>
          </a:prstGeom>
          <a:solidFill>
            <a:srgbClr val="A1E8D9">
              <a:alpha val="59780"/>
            </a:srgbClr>
          </a:solidFill>
          <a:ln>
            <a:noFill/>
          </a:ln>
        </p:spPr>
        <p:txBody>
          <a:bodyPr anchorCtr="0" anchor="t" bIns="34275" lIns="68575" spcFirstLastPara="1" rIns="68575" wrap="square" tIns="34275">
            <a:normAutofit/>
          </a:bodyPr>
          <a:lstStyle/>
          <a:p>
            <a:pPr indent="0" lvl="0" marL="520700" marR="685800" rtl="0" algn="l">
              <a:lnSpc>
                <a:spcPct val="115000"/>
              </a:lnSpc>
              <a:spcBef>
                <a:spcPts val="0"/>
              </a:spcBef>
              <a:spcAft>
                <a:spcPts val="0"/>
              </a:spcAft>
              <a:buClr>
                <a:schemeClr val="dk1"/>
              </a:buClr>
              <a:buSzPts val="1400"/>
              <a:buNone/>
            </a:pPr>
            <a:r>
              <a:rPr lang="en" sz="1200">
                <a:solidFill>
                  <a:srgbClr val="000000"/>
                </a:solidFill>
              </a:rPr>
              <a:t> </a:t>
            </a:r>
            <a:endParaRPr sz="1200">
              <a:solidFill>
                <a:srgbClr val="000000"/>
              </a:solidFill>
            </a:endParaRPr>
          </a:p>
          <a:p>
            <a:pPr indent="0" lvl="0" marL="0" rtl="0" algn="l">
              <a:lnSpc>
                <a:spcPct val="100000"/>
              </a:lnSpc>
              <a:spcBef>
                <a:spcPts val="0"/>
              </a:spcBef>
              <a:spcAft>
                <a:spcPts val="0"/>
              </a:spcAft>
              <a:buNone/>
            </a:pPr>
            <a:r>
              <a:t/>
            </a:r>
            <a:endParaRPr sz="900">
              <a:solidFill>
                <a:srgbClr val="000000"/>
              </a:solidFill>
            </a:endParaRPr>
          </a:p>
        </p:txBody>
      </p:sp>
      <p:pic>
        <p:nvPicPr>
          <p:cNvPr id="178" name="Google Shape;178;p22"/>
          <p:cNvPicPr preferRelativeResize="0"/>
          <p:nvPr/>
        </p:nvPicPr>
        <p:blipFill>
          <a:blip r:embed="rId4">
            <a:alphaModFix/>
          </a:blip>
          <a:stretch>
            <a:fillRect/>
          </a:stretch>
        </p:blipFill>
        <p:spPr>
          <a:xfrm>
            <a:off x="3854038" y="911400"/>
            <a:ext cx="3893225" cy="3320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